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26"/>
  </p:notesMasterIdLst>
  <p:handoutMasterIdLst>
    <p:handoutMasterId r:id="rId27"/>
  </p:handoutMasterIdLst>
  <p:sldIdLst>
    <p:sldId id="647" r:id="rId2"/>
    <p:sldId id="725" r:id="rId3"/>
    <p:sldId id="693" r:id="rId4"/>
    <p:sldId id="710" r:id="rId5"/>
    <p:sldId id="703" r:id="rId6"/>
    <p:sldId id="672" r:id="rId7"/>
    <p:sldId id="698" r:id="rId8"/>
    <p:sldId id="727" r:id="rId9"/>
    <p:sldId id="699" r:id="rId10"/>
    <p:sldId id="709" r:id="rId11"/>
    <p:sldId id="717" r:id="rId12"/>
    <p:sldId id="732" r:id="rId13"/>
    <p:sldId id="726" r:id="rId14"/>
    <p:sldId id="719" r:id="rId15"/>
    <p:sldId id="718" r:id="rId16"/>
    <p:sldId id="720" r:id="rId17"/>
    <p:sldId id="722" r:id="rId18"/>
    <p:sldId id="730" r:id="rId19"/>
    <p:sldId id="731" r:id="rId20"/>
    <p:sldId id="728" r:id="rId21"/>
    <p:sldId id="701" r:id="rId22"/>
    <p:sldId id="729" r:id="rId23"/>
    <p:sldId id="705" r:id="rId24"/>
    <p:sldId id="673" r:id="rId25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C8A3"/>
    <a:srgbClr val="C4DCF2"/>
    <a:srgbClr val="EDB8A9"/>
    <a:srgbClr val="000000"/>
    <a:srgbClr val="C0C0C0"/>
    <a:srgbClr val="A0B5E1"/>
    <a:srgbClr val="A0A4AC"/>
    <a:srgbClr val="0065BD"/>
    <a:srgbClr val="41BE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95B0FA-47C5-49AB-AE1F-48DF942B12EE}" v="361" dt="2018-11-14T16:45:27.9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8177" autoAdjust="0"/>
  </p:normalViewPr>
  <p:slideViewPr>
    <p:cSldViewPr>
      <p:cViewPr varScale="1">
        <p:scale>
          <a:sx n="46" d="100"/>
          <a:sy n="46" d="100"/>
        </p:scale>
        <p:origin x="1444" y="4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Structured Literature Review with a Mapping Study</a:t>
            </a:r>
          </a:p>
          <a:p>
            <a:pPr marL="171450" indent="-171450">
              <a:buFontTx/>
              <a:buChar char="-"/>
            </a:pPr>
            <a:r>
              <a:rPr lang="de-DE" dirty="0"/>
              <a:t>Identification of BE definitions and types</a:t>
            </a:r>
          </a:p>
          <a:p>
            <a:pPr marL="171450" indent="-171450">
              <a:buFontTx/>
              <a:buChar char="-"/>
            </a:pPr>
            <a:r>
              <a:rPr lang="de-DE" dirty="0"/>
              <a:t>Identification of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visualization</a:t>
            </a:r>
            <a:r>
              <a:rPr lang="de-DE" dirty="0"/>
              <a:t>(s/ </a:t>
            </a:r>
            <a:r>
              <a:rPr lang="de-DE" dirty="0" err="1"/>
              <a:t>tools</a:t>
            </a:r>
            <a:r>
              <a:rPr lang="de-DE" dirty="0"/>
              <a:t>)</a:t>
            </a:r>
          </a:p>
          <a:p>
            <a:pPr marL="171450" indent="-171450">
              <a:buFontTx/>
              <a:buChar char="-"/>
            </a:pPr>
            <a:endParaRPr lang="de-DE" dirty="0"/>
          </a:p>
          <a:p>
            <a:pPr marL="0" indent="0">
              <a:buFontTx/>
              <a:buNone/>
            </a:pPr>
            <a:r>
              <a:rPr lang="de-DE" b="1" dirty="0"/>
              <a:t>Analysis of Tools</a:t>
            </a:r>
          </a:p>
          <a:p>
            <a:pPr marL="171450" indent="-171450">
              <a:buFontTx/>
              <a:buChar char="-"/>
            </a:pPr>
            <a:r>
              <a:rPr lang="de-DE" dirty="0"/>
              <a:t>Analyse </a:t>
            </a:r>
            <a:r>
              <a:rPr lang="de-DE" dirty="0" err="1"/>
              <a:t>tools</a:t>
            </a:r>
            <a:r>
              <a:rPr lang="de-DE" dirty="0"/>
              <a:t> </a:t>
            </a:r>
            <a:r>
              <a:rPr lang="de-DE" dirty="0" err="1"/>
              <a:t>found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the SLR</a:t>
            </a:r>
          </a:p>
          <a:p>
            <a:pPr marL="171450" indent="-171450">
              <a:buFontTx/>
              <a:buChar char="-"/>
            </a:pPr>
            <a:r>
              <a:rPr lang="de-DE" dirty="0"/>
              <a:t>Internet Search for </a:t>
            </a:r>
            <a:r>
              <a:rPr lang="de-DE" dirty="0" err="1"/>
              <a:t>commercial</a:t>
            </a:r>
            <a:r>
              <a:rPr lang="de-DE" dirty="0"/>
              <a:t> </a:t>
            </a:r>
            <a:r>
              <a:rPr lang="de-DE" dirty="0" err="1"/>
              <a:t>tools</a:t>
            </a:r>
            <a:r>
              <a:rPr lang="de-DE" dirty="0"/>
              <a:t>, databases with </a:t>
            </a:r>
            <a:r>
              <a:rPr lang="de-DE" dirty="0" err="1"/>
              <a:t>tools</a:t>
            </a:r>
            <a:r>
              <a:rPr lang="de-DE" dirty="0"/>
              <a:t> and </a:t>
            </a:r>
            <a:r>
              <a:rPr lang="de-DE" dirty="0" err="1"/>
              <a:t>visualization</a:t>
            </a:r>
            <a:r>
              <a:rPr lang="de-DE" dirty="0"/>
              <a:t>, …</a:t>
            </a:r>
          </a:p>
          <a:p>
            <a:pPr marL="0" indent="0">
              <a:buFontTx/>
              <a:buNone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>
                <a:sym typeface="Wingdings" panose="05000000000000000000" pitchFamily="2" charset="2"/>
              </a:rPr>
              <a:t> Generate </a:t>
            </a:r>
            <a:r>
              <a:rPr lang="de-DE" dirty="0" err="1">
                <a:sym typeface="Wingdings" panose="05000000000000000000" pitchFamily="2" charset="2"/>
              </a:rPr>
              <a:t>Visualization</a:t>
            </a:r>
            <a:r>
              <a:rPr lang="de-DE" dirty="0">
                <a:sym typeface="Wingdings" panose="05000000000000000000" pitchFamily="2" charset="2"/>
              </a:rPr>
              <a:t> Criteria from BE Types</a:t>
            </a:r>
            <a:endParaRPr lang="de-DE" dirty="0"/>
          </a:p>
          <a:p>
            <a:pPr marL="171450" indent="-171450">
              <a:buFontTx/>
              <a:buChar char="-"/>
            </a:pPr>
            <a:endParaRPr lang="de-DE" dirty="0"/>
          </a:p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566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Structured Literature Review</a:t>
            </a:r>
          </a:p>
          <a:p>
            <a:endParaRPr lang="de-DE" dirty="0"/>
          </a:p>
          <a:p>
            <a:r>
              <a:rPr lang="de-DE" b="1" dirty="0"/>
              <a:t>Phase 1</a:t>
            </a:r>
            <a:r>
              <a:rPr lang="de-DE" dirty="0"/>
              <a:t>: 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scope</a:t>
            </a:r>
            <a:r>
              <a:rPr lang="de-DE" dirty="0"/>
              <a:t> (</a:t>
            </a:r>
            <a:r>
              <a:rPr lang="de-DE" dirty="0" err="1"/>
              <a:t>concerning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and time </a:t>
            </a:r>
            <a:r>
              <a:rPr lang="de-DE" dirty="0" err="1"/>
              <a:t>frame</a:t>
            </a:r>
            <a:r>
              <a:rPr lang="de-DE" dirty="0"/>
              <a:t>), </a:t>
            </a:r>
            <a:r>
              <a:rPr lang="de-DE" dirty="0" err="1"/>
              <a:t>queries</a:t>
            </a:r>
            <a:r>
              <a:rPr lang="de-DE" dirty="0"/>
              <a:t>, inclusion and exclusion criteria, and databases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Searching</a:t>
            </a:r>
            <a:r>
              <a:rPr lang="de-DE" dirty="0"/>
              <a:t> for title, </a:t>
            </a:r>
            <a:r>
              <a:rPr lang="de-DE" dirty="0" err="1"/>
              <a:t>abstract</a:t>
            </a:r>
            <a:r>
              <a:rPr lang="de-DE" dirty="0"/>
              <a:t>, and </a:t>
            </a:r>
            <a:r>
              <a:rPr lang="de-DE" dirty="0" err="1"/>
              <a:t>keywords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Reading </a:t>
            </a:r>
            <a:r>
              <a:rPr lang="de-DE" dirty="0" err="1"/>
              <a:t>titles</a:t>
            </a:r>
            <a:r>
              <a:rPr lang="de-DE" dirty="0"/>
              <a:t>, </a:t>
            </a:r>
            <a:r>
              <a:rPr lang="de-DE" dirty="0" err="1"/>
              <a:t>abstracts</a:t>
            </a:r>
            <a:r>
              <a:rPr lang="de-DE" dirty="0"/>
              <a:t>, and </a:t>
            </a:r>
            <a:r>
              <a:rPr lang="de-DE" dirty="0" err="1"/>
              <a:t>keywords</a:t>
            </a:r>
            <a:r>
              <a:rPr lang="de-DE" dirty="0"/>
              <a:t> of the </a:t>
            </a:r>
            <a:r>
              <a:rPr lang="de-DE" dirty="0" err="1"/>
              <a:t>results</a:t>
            </a:r>
            <a:endParaRPr lang="de-DE" dirty="0"/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Identification of relevant </a:t>
            </a:r>
            <a:r>
              <a:rPr lang="de-DE" dirty="0" err="1">
                <a:sym typeface="Wingdings" panose="05000000000000000000" pitchFamily="2" charset="2"/>
              </a:rPr>
              <a:t>papers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duplicate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elimination</a:t>
            </a: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b="1" dirty="0" err="1">
                <a:sym typeface="Wingdings" panose="05000000000000000000" pitchFamily="2" charset="2"/>
              </a:rPr>
              <a:t>Result</a:t>
            </a:r>
            <a:r>
              <a:rPr lang="de-DE" b="1" dirty="0">
                <a:sym typeface="Wingdings" panose="05000000000000000000" pitchFamily="2" charset="2"/>
              </a:rPr>
              <a:t>: List with </a:t>
            </a:r>
            <a:r>
              <a:rPr lang="de-DE" b="1" dirty="0" err="1">
                <a:sym typeface="Wingdings" panose="05000000000000000000" pitchFamily="2" charset="2"/>
              </a:rPr>
              <a:t>results</a:t>
            </a:r>
            <a:r>
              <a:rPr lang="de-DE" b="1" dirty="0">
                <a:sym typeface="Wingdings" panose="05000000000000000000" pitchFamily="2" charset="2"/>
              </a:rPr>
              <a:t> for </a:t>
            </a:r>
            <a:r>
              <a:rPr lang="de-DE" b="1" dirty="0" err="1">
                <a:sym typeface="Wingdings" panose="05000000000000000000" pitchFamily="2" charset="2"/>
              </a:rPr>
              <a:t>further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refinement</a:t>
            </a:r>
            <a:endParaRPr lang="de-DE" b="1" dirty="0"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="1" dirty="0">
                <a:sym typeface="Wingdings" panose="05000000000000000000" pitchFamily="2" charset="2"/>
              </a:rPr>
              <a:t>Phase 2:</a:t>
            </a:r>
            <a:endParaRPr lang="de-DE" b="0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b="0" dirty="0">
                <a:sym typeface="Wingdings" panose="05000000000000000000" pitchFamily="2" charset="2"/>
              </a:rPr>
              <a:t>Read relevant </a:t>
            </a:r>
            <a:r>
              <a:rPr lang="de-DE" b="0" dirty="0" err="1">
                <a:sym typeface="Wingdings" panose="05000000000000000000" pitchFamily="2" charset="2"/>
              </a:rPr>
              <a:t>literature</a:t>
            </a:r>
            <a:endParaRPr lang="de-DE" b="0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b="0" dirty="0" err="1">
                <a:sym typeface="Wingdings" panose="05000000000000000000" pitchFamily="2" charset="2"/>
              </a:rPr>
              <a:t>Define</a:t>
            </a:r>
            <a:r>
              <a:rPr lang="de-DE" b="0" dirty="0">
                <a:sym typeface="Wingdings" panose="05000000000000000000" pitchFamily="2" charset="2"/>
              </a:rPr>
              <a:t> additional inclusion and exclusion criteria</a:t>
            </a:r>
          </a:p>
          <a:p>
            <a:pPr marL="171450" indent="-171450">
              <a:buFontTx/>
              <a:buChar char="-"/>
            </a:pPr>
            <a:r>
              <a:rPr lang="de-DE" b="0" dirty="0">
                <a:sym typeface="Wingdings" panose="05000000000000000000" pitchFamily="2" charset="2"/>
              </a:rPr>
              <a:t>Grade relevant </a:t>
            </a:r>
            <a:r>
              <a:rPr lang="de-DE" b="0" dirty="0" err="1">
                <a:sym typeface="Wingdings" panose="05000000000000000000" pitchFamily="2" charset="2"/>
              </a:rPr>
              <a:t>results</a:t>
            </a:r>
            <a:r>
              <a:rPr lang="de-DE" b="0" dirty="0">
                <a:sym typeface="Wingdings" panose="05000000000000000000" pitchFamily="2" charset="2"/>
              </a:rPr>
              <a:t> according to </a:t>
            </a:r>
            <a:r>
              <a:rPr lang="de-DE" b="0" dirty="0" err="1">
                <a:sym typeface="Wingdings" panose="05000000000000000000" pitchFamily="2" charset="2"/>
              </a:rPr>
              <a:t>their</a:t>
            </a:r>
            <a:r>
              <a:rPr lang="de-DE" b="0" dirty="0">
                <a:sym typeface="Wingdings" panose="05000000000000000000" pitchFamily="2" charset="2"/>
              </a:rPr>
              <a:t> </a:t>
            </a:r>
            <a:r>
              <a:rPr lang="de-DE" b="0" dirty="0" err="1">
                <a:sym typeface="Wingdings" panose="05000000000000000000" pitchFamily="2" charset="2"/>
              </a:rPr>
              <a:t>overall</a:t>
            </a:r>
            <a:r>
              <a:rPr lang="de-DE" b="0" dirty="0">
                <a:sym typeface="Wingdings" panose="05000000000000000000" pitchFamily="2" charset="2"/>
              </a:rPr>
              <a:t> </a:t>
            </a:r>
            <a:r>
              <a:rPr lang="de-DE" b="0" dirty="0" err="1">
                <a:sym typeface="Wingdings" panose="05000000000000000000" pitchFamily="2" charset="2"/>
              </a:rPr>
              <a:t>relevance</a:t>
            </a:r>
            <a:r>
              <a:rPr lang="de-DE" b="0" dirty="0">
                <a:sym typeface="Wingdings" panose="05000000000000000000" pitchFamily="2" charset="2"/>
              </a:rPr>
              <a:t> (high, medium, </a:t>
            </a:r>
            <a:r>
              <a:rPr lang="de-DE" b="0" dirty="0" err="1">
                <a:sym typeface="Wingdings" panose="05000000000000000000" pitchFamily="2" charset="2"/>
              </a:rPr>
              <a:t>low</a:t>
            </a:r>
            <a:r>
              <a:rPr lang="de-DE" b="0" dirty="0">
                <a:sym typeface="Wingdings" panose="05000000000000000000" pitchFamily="2" charset="2"/>
              </a:rPr>
              <a:t>)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b="1" dirty="0">
                <a:sym typeface="Wingdings" panose="05000000000000000000" pitchFamily="2" charset="2"/>
              </a:rPr>
              <a:t>Results: Content Mapping Matrix &amp; </a:t>
            </a:r>
            <a:r>
              <a:rPr lang="de-DE" b="1" dirty="0" err="1">
                <a:sym typeface="Wingdings" panose="05000000000000000000" pitchFamily="2" charset="2"/>
              </a:rPr>
              <a:t>refined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list</a:t>
            </a:r>
            <a:r>
              <a:rPr lang="de-DE" b="1" dirty="0">
                <a:sym typeface="Wingdings" panose="05000000000000000000" pitchFamily="2" charset="2"/>
              </a:rPr>
              <a:t> with </a:t>
            </a:r>
            <a:r>
              <a:rPr lang="de-DE" b="1" dirty="0" err="1">
                <a:sym typeface="Wingdings" panose="05000000000000000000" pitchFamily="2" charset="2"/>
              </a:rPr>
              <a:t>results</a:t>
            </a:r>
            <a:endParaRPr lang="de-DE" b="1" dirty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de-DE" b="1" dirty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="1" dirty="0">
                <a:sym typeface="Wingdings" panose="05000000000000000000" pitchFamily="2" charset="2"/>
              </a:rPr>
              <a:t>Phase 3:</a:t>
            </a:r>
            <a:endParaRPr lang="de-DE" b="0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b="0" dirty="0">
                <a:sym typeface="Wingdings" panose="05000000000000000000" pitchFamily="2" charset="2"/>
              </a:rPr>
              <a:t>Use all </a:t>
            </a:r>
            <a:r>
              <a:rPr lang="de-DE" b="0" dirty="0" err="1">
                <a:sym typeface="Wingdings" panose="05000000000000000000" pitchFamily="2" charset="2"/>
              </a:rPr>
              <a:t>results</a:t>
            </a:r>
            <a:r>
              <a:rPr lang="de-DE" b="0" dirty="0">
                <a:sym typeface="Wingdings" panose="05000000000000000000" pitchFamily="2" charset="2"/>
              </a:rPr>
              <a:t> </a:t>
            </a:r>
            <a:r>
              <a:rPr lang="de-DE" b="0" dirty="0" err="1">
                <a:sym typeface="Wingdings" panose="05000000000000000000" pitchFamily="2" charset="2"/>
              </a:rPr>
              <a:t>graded</a:t>
            </a:r>
            <a:r>
              <a:rPr lang="de-DE" b="0" dirty="0">
                <a:sym typeface="Wingdings" panose="05000000000000000000" pitchFamily="2" charset="2"/>
              </a:rPr>
              <a:t> with „high </a:t>
            </a:r>
            <a:r>
              <a:rPr lang="de-DE" b="0" dirty="0" err="1">
                <a:sym typeface="Wingdings" panose="05000000000000000000" pitchFamily="2" charset="2"/>
              </a:rPr>
              <a:t>relevance</a:t>
            </a:r>
            <a:r>
              <a:rPr lang="de-DE" b="0" dirty="0">
                <a:sym typeface="Wingdings" panose="05000000000000000000" pitchFamily="2" charset="2"/>
              </a:rPr>
              <a:t>“</a:t>
            </a:r>
          </a:p>
          <a:p>
            <a:pPr marL="171450" indent="-171450">
              <a:buFontTx/>
              <a:buChar char="-"/>
            </a:pPr>
            <a:r>
              <a:rPr lang="de-DE" b="0" dirty="0">
                <a:sym typeface="Wingdings" panose="05000000000000000000" pitchFamily="2" charset="2"/>
              </a:rPr>
              <a:t>Perform </a:t>
            </a:r>
            <a:r>
              <a:rPr lang="de-DE" b="0" dirty="0" err="1">
                <a:sym typeface="Wingdings" panose="05000000000000000000" pitchFamily="2" charset="2"/>
              </a:rPr>
              <a:t>forward</a:t>
            </a:r>
            <a:r>
              <a:rPr lang="de-DE" b="0" dirty="0">
                <a:sym typeface="Wingdings" panose="05000000000000000000" pitchFamily="2" charset="2"/>
              </a:rPr>
              <a:t> and </a:t>
            </a:r>
            <a:r>
              <a:rPr lang="de-DE" b="0" dirty="0" err="1">
                <a:sym typeface="Wingdings" panose="05000000000000000000" pitchFamily="2" charset="2"/>
              </a:rPr>
              <a:t>backward</a:t>
            </a:r>
            <a:r>
              <a:rPr lang="de-DE" b="0" dirty="0">
                <a:sym typeface="Wingdings" panose="05000000000000000000" pitchFamily="2" charset="2"/>
              </a:rPr>
              <a:t> </a:t>
            </a:r>
            <a:r>
              <a:rPr lang="de-DE" b="0" dirty="0" err="1">
                <a:sym typeface="Wingdings" panose="05000000000000000000" pitchFamily="2" charset="2"/>
              </a:rPr>
              <a:t>citation</a:t>
            </a:r>
            <a:r>
              <a:rPr lang="de-DE" b="0" dirty="0">
                <a:sym typeface="Wingdings" panose="05000000000000000000" pitchFamily="2" charset="2"/>
              </a:rPr>
              <a:t> for additional relevant </a:t>
            </a:r>
            <a:r>
              <a:rPr lang="de-DE" b="0" dirty="0" err="1">
                <a:sym typeface="Wingdings" panose="05000000000000000000" pitchFamily="2" charset="2"/>
              </a:rPr>
              <a:t>results</a:t>
            </a:r>
            <a:endParaRPr lang="de-DE" b="0" dirty="0">
              <a:sym typeface="Wingdings" panose="05000000000000000000" pitchFamily="2" charset="2"/>
            </a:endParaRPr>
          </a:p>
          <a:p>
            <a:pPr marL="0" indent="0">
              <a:buFontTx/>
              <a:buNone/>
            </a:pPr>
            <a:r>
              <a:rPr lang="de-DE" b="0" dirty="0">
                <a:sym typeface="Wingdings" panose="05000000000000000000" pitchFamily="2" charset="2"/>
              </a:rPr>
              <a:t> </a:t>
            </a:r>
            <a:r>
              <a:rPr lang="de-DE" b="1" dirty="0" err="1">
                <a:sym typeface="Wingdings" panose="05000000000000000000" pitchFamily="2" charset="2"/>
              </a:rPr>
              <a:t>Result</a:t>
            </a:r>
            <a:r>
              <a:rPr lang="de-DE" b="1" dirty="0">
                <a:sym typeface="Wingdings" panose="05000000000000000000" pitchFamily="2" charset="2"/>
              </a:rPr>
              <a:t>: final </a:t>
            </a:r>
            <a:r>
              <a:rPr lang="de-DE" b="1" dirty="0" err="1">
                <a:sym typeface="Wingdings" panose="05000000000000000000" pitchFamily="2" charset="2"/>
              </a:rPr>
              <a:t>list</a:t>
            </a:r>
            <a:r>
              <a:rPr lang="de-DE" b="1" dirty="0">
                <a:sym typeface="Wingdings" panose="05000000000000000000" pitchFamily="2" charset="2"/>
              </a:rPr>
              <a:t> with relevant </a:t>
            </a:r>
            <a:r>
              <a:rPr lang="de-DE" b="1" dirty="0" err="1">
                <a:sym typeface="Wingdings" panose="05000000000000000000" pitchFamily="2" charset="2"/>
              </a:rPr>
              <a:t>papers</a:t>
            </a:r>
            <a:r>
              <a:rPr lang="de-DE" b="1" dirty="0">
                <a:sym typeface="Wingdings" panose="05000000000000000000" pitchFamily="2" charset="2"/>
              </a:rPr>
              <a:t>, final Content Matrix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8129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Example Content Mapping Matrix </a:t>
            </a:r>
            <a:r>
              <a:rPr lang="de-DE" dirty="0" err="1"/>
              <a:t>adapted</a:t>
            </a:r>
            <a:r>
              <a:rPr lang="de-DE" dirty="0"/>
              <a:t> from [vom Brocke Et Al, 2009]</a:t>
            </a:r>
          </a:p>
          <a:p>
            <a:r>
              <a:rPr lang="de-DE" b="1" dirty="0"/>
              <a:t>BE definition:</a:t>
            </a:r>
            <a:r>
              <a:rPr lang="de-DE" b="0" dirty="0"/>
              <a:t> </a:t>
            </a:r>
            <a:r>
              <a:rPr lang="de-DE" b="0" dirty="0" err="1"/>
              <a:t>describes</a:t>
            </a:r>
            <a:r>
              <a:rPr lang="de-DE" b="0" dirty="0"/>
              <a:t> BE </a:t>
            </a:r>
            <a:r>
              <a:rPr lang="de-DE" b="0" dirty="0" err="1"/>
              <a:t>theory</a:t>
            </a:r>
            <a:r>
              <a:rPr lang="de-DE" b="0" dirty="0"/>
              <a:t> </a:t>
            </a:r>
            <a:r>
              <a:rPr lang="de-DE" b="0" dirty="0" err="1"/>
              <a:t>or</a:t>
            </a:r>
            <a:r>
              <a:rPr lang="de-DE" b="0" dirty="0"/>
              <a:t> sums </a:t>
            </a:r>
            <a:r>
              <a:rPr lang="de-DE" b="0" dirty="0" err="1"/>
              <a:t>up</a:t>
            </a:r>
            <a:r>
              <a:rPr lang="de-DE" b="0" dirty="0"/>
              <a:t> </a:t>
            </a:r>
            <a:r>
              <a:rPr lang="de-DE" b="0" dirty="0" err="1"/>
              <a:t>existing</a:t>
            </a:r>
            <a:r>
              <a:rPr lang="de-DE" b="0" dirty="0"/>
              <a:t> </a:t>
            </a:r>
            <a:r>
              <a:rPr lang="de-DE" b="0" dirty="0" err="1"/>
              <a:t>theories</a:t>
            </a:r>
            <a:r>
              <a:rPr lang="de-DE" b="0" dirty="0"/>
              <a:t> of multiple </a:t>
            </a:r>
            <a:r>
              <a:rPr lang="de-DE" b="0" dirty="0" err="1"/>
              <a:t>scholars</a:t>
            </a:r>
            <a:endParaRPr lang="de-DE" b="0" dirty="0"/>
          </a:p>
          <a:p>
            <a:r>
              <a:rPr lang="de-DE" b="1" dirty="0"/>
              <a:t>BE roles:</a:t>
            </a:r>
            <a:r>
              <a:rPr lang="de-DE" b="0" dirty="0"/>
              <a:t> </a:t>
            </a:r>
            <a:r>
              <a:rPr lang="de-DE" b="0" dirty="0" err="1"/>
              <a:t>defines</a:t>
            </a:r>
            <a:r>
              <a:rPr lang="de-DE" b="0" dirty="0"/>
              <a:t> and/</a:t>
            </a:r>
            <a:r>
              <a:rPr lang="de-DE" b="0" dirty="0" err="1"/>
              <a:t>or</a:t>
            </a:r>
            <a:r>
              <a:rPr lang="de-DE" b="0" dirty="0"/>
              <a:t> </a:t>
            </a:r>
            <a:r>
              <a:rPr lang="de-DE" b="0" dirty="0" err="1"/>
              <a:t>describes</a:t>
            </a:r>
            <a:r>
              <a:rPr lang="de-DE" b="0" dirty="0"/>
              <a:t> roles in a BE</a:t>
            </a:r>
          </a:p>
          <a:p>
            <a:r>
              <a:rPr lang="de-DE" b="1" dirty="0"/>
              <a:t>BE </a:t>
            </a:r>
            <a:r>
              <a:rPr lang="de-DE" b="1" dirty="0" err="1"/>
              <a:t>phases</a:t>
            </a:r>
            <a:r>
              <a:rPr lang="de-DE" b="1" dirty="0"/>
              <a:t>:</a:t>
            </a:r>
            <a:r>
              <a:rPr lang="de-DE" b="0" dirty="0"/>
              <a:t> </a:t>
            </a:r>
            <a:r>
              <a:rPr lang="de-DE" b="0" dirty="0" err="1"/>
              <a:t>describes</a:t>
            </a:r>
            <a:r>
              <a:rPr lang="de-DE" b="0" dirty="0"/>
              <a:t> </a:t>
            </a:r>
            <a:r>
              <a:rPr lang="de-DE" b="0" dirty="0" err="1"/>
              <a:t>evolution</a:t>
            </a:r>
            <a:r>
              <a:rPr lang="de-DE" b="0" dirty="0"/>
              <a:t> of a BE</a:t>
            </a:r>
          </a:p>
          <a:p>
            <a:r>
              <a:rPr lang="de-DE" b="1" dirty="0"/>
              <a:t>BE types:</a:t>
            </a:r>
            <a:r>
              <a:rPr lang="de-DE" b="0" dirty="0"/>
              <a:t> </a:t>
            </a:r>
            <a:r>
              <a:rPr lang="de-DE" b="0" dirty="0" err="1"/>
              <a:t>defines</a:t>
            </a:r>
            <a:r>
              <a:rPr lang="de-DE" b="0" dirty="0"/>
              <a:t> </a:t>
            </a:r>
            <a:r>
              <a:rPr lang="de-DE" b="0" dirty="0" err="1"/>
              <a:t>one</a:t>
            </a:r>
            <a:r>
              <a:rPr lang="de-DE" b="0" dirty="0"/>
              <a:t> </a:t>
            </a:r>
            <a:r>
              <a:rPr lang="de-DE" b="0" dirty="0" err="1"/>
              <a:t>or</a:t>
            </a:r>
            <a:r>
              <a:rPr lang="de-DE" b="0" dirty="0"/>
              <a:t> </a:t>
            </a:r>
            <a:r>
              <a:rPr lang="de-DE" b="0" dirty="0" err="1"/>
              <a:t>more</a:t>
            </a:r>
            <a:r>
              <a:rPr lang="de-DE" b="0" dirty="0"/>
              <a:t> BE types, such </a:t>
            </a:r>
            <a:r>
              <a:rPr lang="de-DE" b="0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innovation</a:t>
            </a:r>
            <a:r>
              <a:rPr lang="de-DE" b="0" dirty="0"/>
              <a:t> </a:t>
            </a:r>
            <a:r>
              <a:rPr lang="de-DE" b="0" dirty="0" err="1"/>
              <a:t>ecosystem</a:t>
            </a:r>
            <a:r>
              <a:rPr lang="de-DE" b="0" dirty="0"/>
              <a:t>, digital </a:t>
            </a:r>
            <a:r>
              <a:rPr lang="de-DE" b="0" dirty="0" err="1"/>
              <a:t>business</a:t>
            </a:r>
            <a:r>
              <a:rPr lang="de-DE" b="0" dirty="0"/>
              <a:t> </a:t>
            </a:r>
            <a:r>
              <a:rPr lang="de-DE" b="0" dirty="0" err="1"/>
              <a:t>ecosystem</a:t>
            </a:r>
            <a:endParaRPr lang="de-DE" b="0" dirty="0"/>
          </a:p>
          <a:p>
            <a:r>
              <a:rPr lang="de-DE" b="1" dirty="0"/>
              <a:t>BE </a:t>
            </a:r>
            <a:r>
              <a:rPr lang="de-DE" b="1" dirty="0" err="1"/>
              <a:t>visualization</a:t>
            </a:r>
            <a:r>
              <a:rPr lang="de-DE" b="1" dirty="0"/>
              <a:t>:</a:t>
            </a:r>
            <a:r>
              <a:rPr lang="de-DE" b="0" dirty="0"/>
              <a:t> </a:t>
            </a:r>
            <a:r>
              <a:rPr lang="de-DE" b="0" dirty="0" err="1"/>
              <a:t>uses</a:t>
            </a:r>
            <a:r>
              <a:rPr lang="de-DE" b="0" dirty="0"/>
              <a:t> </a:t>
            </a:r>
            <a:r>
              <a:rPr lang="de-DE" b="0" dirty="0" err="1"/>
              <a:t>visuals</a:t>
            </a:r>
            <a:r>
              <a:rPr lang="de-DE" b="0" dirty="0"/>
              <a:t> </a:t>
            </a:r>
            <a:r>
              <a:rPr lang="de-DE" b="0" dirty="0" err="1"/>
              <a:t>or</a:t>
            </a:r>
            <a:r>
              <a:rPr lang="de-DE" b="0" dirty="0"/>
              <a:t> </a:t>
            </a:r>
            <a:r>
              <a:rPr lang="de-DE" b="0" dirty="0" err="1"/>
              <a:t>visualization</a:t>
            </a:r>
            <a:r>
              <a:rPr lang="de-DE" b="0" dirty="0"/>
              <a:t> </a:t>
            </a:r>
            <a:r>
              <a:rPr lang="de-DE" b="0" dirty="0" err="1"/>
              <a:t>tools</a:t>
            </a:r>
            <a:r>
              <a:rPr lang="de-DE" b="0" dirty="0"/>
              <a:t> to </a:t>
            </a:r>
            <a:r>
              <a:rPr lang="de-DE" b="0" dirty="0" err="1"/>
              <a:t>depict</a:t>
            </a:r>
            <a:r>
              <a:rPr lang="de-DE" b="0" dirty="0"/>
              <a:t> a BE</a:t>
            </a:r>
          </a:p>
          <a:p>
            <a:r>
              <a:rPr lang="de-DE" b="1" dirty="0"/>
              <a:t>BE </a:t>
            </a:r>
            <a:r>
              <a:rPr lang="de-DE" b="1" dirty="0" err="1"/>
              <a:t>application</a:t>
            </a:r>
            <a:r>
              <a:rPr lang="de-DE" b="1" dirty="0"/>
              <a:t>:</a:t>
            </a:r>
            <a:r>
              <a:rPr lang="de-DE" b="0" dirty="0"/>
              <a:t> </a:t>
            </a:r>
            <a:r>
              <a:rPr lang="de-DE" b="0" dirty="0" err="1"/>
              <a:t>what</a:t>
            </a:r>
            <a:r>
              <a:rPr lang="de-DE" b="0" dirty="0"/>
              <a:t> </a:t>
            </a:r>
            <a:r>
              <a:rPr lang="de-DE" b="0" dirty="0" err="1"/>
              <a:t>can</a:t>
            </a:r>
            <a:r>
              <a:rPr lang="de-DE" b="0" dirty="0"/>
              <a:t> a BE </a:t>
            </a:r>
            <a:r>
              <a:rPr lang="de-DE" b="0" dirty="0" err="1"/>
              <a:t>be</a:t>
            </a:r>
            <a:r>
              <a:rPr lang="de-DE" b="0" dirty="0"/>
              <a:t> </a:t>
            </a:r>
            <a:r>
              <a:rPr lang="de-DE" b="0" dirty="0" err="1"/>
              <a:t>used</a:t>
            </a:r>
            <a:r>
              <a:rPr lang="de-DE" b="0" dirty="0"/>
              <a:t> for/with? – e.g. </a:t>
            </a:r>
            <a:r>
              <a:rPr lang="de-DE" b="0" dirty="0" err="1"/>
              <a:t>central</a:t>
            </a:r>
            <a:r>
              <a:rPr lang="de-DE" b="0" dirty="0"/>
              <a:t> </a:t>
            </a:r>
            <a:r>
              <a:rPr lang="de-DE" b="0" dirty="0" err="1"/>
              <a:t>planning</a:t>
            </a:r>
            <a:r>
              <a:rPr lang="de-DE" b="0" dirty="0"/>
              <a:t> of an industry in China</a:t>
            </a:r>
          </a:p>
          <a:p>
            <a:r>
              <a:rPr lang="de-DE" b="1" dirty="0"/>
              <a:t>BE </a:t>
            </a:r>
            <a:r>
              <a:rPr lang="de-DE" b="1" dirty="0" err="1"/>
              <a:t>example</a:t>
            </a:r>
            <a:r>
              <a:rPr lang="de-DE" b="1" dirty="0"/>
              <a:t>:</a:t>
            </a:r>
            <a:r>
              <a:rPr lang="de-DE" b="0" dirty="0"/>
              <a:t> Apple, Walmart, Intel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1453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9980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5141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Mention i</a:t>
            </a:r>
            <a:r>
              <a:rPr lang="de-DE" sz="1200" b="1" kern="1200" dirty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nclusion and exclusion criteria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9827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Phase 2 </a:t>
            </a:r>
            <a:r>
              <a:rPr lang="de-DE" b="1" dirty="0" err="1"/>
              <a:t>started</a:t>
            </a:r>
            <a:r>
              <a:rPr lang="de-DE" b="1" dirty="0"/>
              <a:t>: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/>
              <a:t>Relevant </a:t>
            </a:r>
            <a:r>
              <a:rPr lang="de-DE" b="0" dirty="0" err="1"/>
              <a:t>papers</a:t>
            </a:r>
            <a:r>
              <a:rPr lang="de-DE" b="0" dirty="0"/>
              <a:t> </a:t>
            </a:r>
            <a:r>
              <a:rPr lang="de-DE" b="0" dirty="0" err="1"/>
              <a:t>past</a:t>
            </a:r>
            <a:r>
              <a:rPr lang="de-DE" b="0" dirty="0"/>
              <a:t> – 2014</a:t>
            </a:r>
          </a:p>
          <a:p>
            <a:pPr marL="171450" indent="-171450">
              <a:buFontTx/>
              <a:buChar char="-"/>
            </a:pPr>
            <a:r>
              <a:rPr lang="de-DE" b="0" dirty="0"/>
              <a:t>So far: </a:t>
            </a:r>
            <a:r>
              <a:rPr lang="de-DE" b="0" dirty="0" err="1"/>
              <a:t>over</a:t>
            </a:r>
            <a:r>
              <a:rPr lang="de-DE" b="0" dirty="0"/>
              <a:t> 60 relevant </a:t>
            </a:r>
            <a:r>
              <a:rPr lang="de-DE" b="0" dirty="0" err="1"/>
              <a:t>results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37774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Business Ecosystem</a:t>
            </a:r>
          </a:p>
          <a:p>
            <a:pPr marL="171450" indent="-171450">
              <a:buFontTx/>
              <a:buChar char="-"/>
            </a:pPr>
            <a:r>
              <a:rPr lang="en-US" dirty="0"/>
              <a:t>Inner Circle: Core Business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Main Contributors and Direct Suppliers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Extended Enterprise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Customers and Suppliers of own Suppliers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Business Ecosystem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Government, Investors and other Stakeholders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8253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r>
              <a:rPr lang="en-US" b="1" dirty="0"/>
              <a:t>Evolution of Business Ecosystems</a:t>
            </a:r>
            <a:endParaRPr lang="en-US" b="0" dirty="0"/>
          </a:p>
          <a:p>
            <a:pPr marL="171450" lvl="0" indent="-171450">
              <a:buFontTx/>
              <a:buChar char="-"/>
            </a:pPr>
            <a:r>
              <a:rPr lang="en-US" b="0" dirty="0"/>
              <a:t>Different Approaches in breaking down the evolution into phases</a:t>
            </a:r>
          </a:p>
          <a:p>
            <a:pPr marL="171450" lvl="0" indent="-171450">
              <a:buFontTx/>
              <a:buChar char="-"/>
            </a:pPr>
            <a:r>
              <a:rPr lang="en-US" b="0" dirty="0"/>
              <a:t>There are mostly:</a:t>
            </a:r>
          </a:p>
          <a:p>
            <a:pPr marL="628650" lvl="1" indent="-171450">
              <a:buFontTx/>
              <a:buChar char="-"/>
            </a:pPr>
            <a:r>
              <a:rPr lang="en-US" b="0" dirty="0"/>
              <a:t>Emergence or Birth</a:t>
            </a:r>
          </a:p>
          <a:p>
            <a:pPr marL="628650" lvl="1" indent="-171450">
              <a:buFontTx/>
              <a:buChar char="-"/>
            </a:pPr>
            <a:r>
              <a:rPr lang="en-US" b="0" dirty="0"/>
              <a:t>Development </a:t>
            </a:r>
            <a:r>
              <a:rPr lang="en-US" b="0" dirty="0">
                <a:sym typeface="Wingdings" panose="05000000000000000000" pitchFamily="2" charset="2"/>
              </a:rPr>
              <a:t> convincing others from the idea/to join the platform, growth of BE</a:t>
            </a:r>
          </a:p>
          <a:p>
            <a:pPr marL="628650" lvl="1" indent="-171450">
              <a:buFontTx/>
              <a:buChar char="-"/>
            </a:pPr>
            <a:r>
              <a:rPr lang="en-US" b="0" dirty="0">
                <a:sym typeface="Wingdings" panose="05000000000000000000" pitchFamily="2" charset="2"/>
              </a:rPr>
              <a:t>Competition: internal (who leads) and external (vs other BEs)</a:t>
            </a:r>
          </a:p>
          <a:p>
            <a:pPr marL="628650" lvl="1" indent="-171450">
              <a:buFontTx/>
              <a:buChar char="-"/>
            </a:pPr>
            <a:r>
              <a:rPr lang="en-US" b="0" dirty="0">
                <a:sym typeface="Wingdings" panose="05000000000000000000" pitchFamily="2" charset="2"/>
              </a:rPr>
              <a:t>Innovation/Self-Renewal or Death</a:t>
            </a:r>
            <a:endParaRPr lang="en-US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059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properties of a Business Ecosystem (BE)</a:t>
            </a:r>
          </a:p>
          <a:p>
            <a:pPr marL="171450" indent="-171450">
              <a:buFontTx/>
              <a:buChar char="-"/>
            </a:pPr>
            <a:r>
              <a:rPr lang="en-US" dirty="0"/>
              <a:t>A loosely coupled network of entities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Different roles: leaders (keystones), complementors (niche players)(suppliers, outsourcing), stakeholders, customers, authorities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Members co-evolve and depend on each other</a:t>
            </a:r>
          </a:p>
          <a:p>
            <a:endParaRPr lang="en-US" dirty="0"/>
          </a:p>
          <a:p>
            <a:r>
              <a:rPr lang="en-US" b="1" dirty="0"/>
              <a:t>Different definitions depending on the authors’ backgrounds</a:t>
            </a:r>
          </a:p>
          <a:p>
            <a:pPr marL="171450" indent="-171450">
              <a:buFontTx/>
              <a:buChar char="-"/>
            </a:pPr>
            <a:r>
              <a:rPr lang="en-US" dirty="0"/>
              <a:t>Stable vs emerging industry - e.g. computing industry (Moore 1996) vs mobile computing industry (Rong and Shi 2014)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Adapted to different use cases – software, telecommunication, retail industry </a:t>
            </a:r>
            <a:r>
              <a:rPr lang="en-US" b="1" dirty="0"/>
              <a:t>(not the whole definition is adapted, just roles, phases, …)</a:t>
            </a:r>
          </a:p>
          <a:p>
            <a:endParaRPr lang="en-US" dirty="0"/>
          </a:p>
          <a:p>
            <a:r>
              <a:rPr lang="en-US" b="1" dirty="0"/>
              <a:t>Different types of business ecosystems with partly ambiguous definitions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Digital business ecosystem (DBE) – either technical infrastructure of a BE, or a platform enabling collaboration among SMEs, or a BE of enterprises working in digital industries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Software ecosystem (SECO) – technical view, business view, software as the reason for the BE vs enterprises producing different software together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8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36654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846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6150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3326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4876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dirty="0"/>
              <a:t>More and diverse interactions</a:t>
            </a:r>
          </a:p>
          <a:p>
            <a:pPr marL="171450" indent="-171450">
              <a:buFontTx/>
              <a:buChar char="-"/>
            </a:pPr>
            <a:r>
              <a:rPr lang="en-AU" dirty="0"/>
              <a:t>What flows between entities (material, value, knowledge, staff)</a:t>
            </a:r>
          </a:p>
          <a:p>
            <a:pPr marL="171450" indent="-171450">
              <a:buFontTx/>
              <a:buChar char="-"/>
            </a:pPr>
            <a:r>
              <a:rPr lang="en-AU" dirty="0"/>
              <a:t>Cooperations, M&amp;A, Consulting</a:t>
            </a:r>
          </a:p>
          <a:p>
            <a:pPr marL="171450" indent="-171450">
              <a:buFontTx/>
              <a:buChar char="-"/>
            </a:pPr>
            <a:r>
              <a:rPr lang="en-AU" dirty="0"/>
              <a:t>Projects</a:t>
            </a:r>
          </a:p>
          <a:p>
            <a:pPr marL="171450" indent="-171450">
              <a:buFontTx/>
              <a:buChar char="-"/>
            </a:pPr>
            <a:endParaRPr lang="en-AU" dirty="0"/>
          </a:p>
          <a:p>
            <a:pPr marL="0" indent="0">
              <a:buFontTx/>
              <a:buNone/>
            </a:pPr>
            <a:r>
              <a:rPr lang="en-AU" b="1" dirty="0"/>
              <a:t>Business Development</a:t>
            </a:r>
          </a:p>
          <a:p>
            <a:pPr marL="171450" indent="-171450">
              <a:buFontTx/>
              <a:buChar char="-"/>
            </a:pPr>
            <a:r>
              <a:rPr lang="en-AU" dirty="0"/>
              <a:t>Shaping the business</a:t>
            </a:r>
          </a:p>
          <a:p>
            <a:pPr marL="171450" indent="-171450">
              <a:buFontTx/>
              <a:buChar char="-"/>
            </a:pPr>
            <a:r>
              <a:rPr lang="en-AU" dirty="0"/>
              <a:t>Product innovation</a:t>
            </a:r>
          </a:p>
          <a:p>
            <a:pPr marL="171450" indent="-171450">
              <a:buFontTx/>
              <a:buChar char="-"/>
            </a:pPr>
            <a:endParaRPr lang="en-AU" dirty="0"/>
          </a:p>
          <a:p>
            <a:pPr marL="0" indent="0">
              <a:buFontTx/>
              <a:buNone/>
            </a:pPr>
            <a:r>
              <a:rPr lang="en-AU" b="1" dirty="0"/>
              <a:t>Other entities relevant for the markets</a:t>
            </a:r>
          </a:p>
          <a:p>
            <a:pPr marL="171450" indent="-171450">
              <a:buFontTx/>
              <a:buChar char="-"/>
            </a:pPr>
            <a:r>
              <a:rPr lang="en-AU" dirty="0"/>
              <a:t>Research &amp; education</a:t>
            </a:r>
          </a:p>
          <a:p>
            <a:pPr marL="171450" indent="-171450">
              <a:buFontTx/>
              <a:buChar char="-"/>
            </a:pPr>
            <a:r>
              <a:rPr lang="en-AU" dirty="0"/>
              <a:t>Government &amp; ministries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675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From a Supply Chain to an Ecosystem View:</a:t>
            </a:r>
          </a:p>
          <a:p>
            <a:r>
              <a:rPr lang="de-DE" dirty="0"/>
              <a:t>0.   Supply Chains</a:t>
            </a:r>
          </a:p>
          <a:p>
            <a:pPr marL="228600" indent="-228600">
              <a:buAutoNum type="arabicPeriod"/>
            </a:pPr>
            <a:r>
              <a:rPr lang="de-DE" dirty="0"/>
              <a:t>Pfeil</a:t>
            </a:r>
          </a:p>
          <a:p>
            <a:pPr marL="228600" indent="-228600">
              <a:buAutoNum type="arabicPeriod"/>
            </a:pPr>
            <a:r>
              <a:rPr lang="de-DE" dirty="0"/>
              <a:t>Network of Companies</a:t>
            </a:r>
          </a:p>
          <a:p>
            <a:pPr marL="228600" indent="-228600">
              <a:buAutoNum type="arabicPeriod"/>
            </a:pPr>
            <a:r>
              <a:rPr lang="de-DE" dirty="0"/>
              <a:t>Research</a:t>
            </a:r>
          </a:p>
          <a:p>
            <a:pPr marL="228600" indent="-228600">
              <a:buAutoNum type="arabicPeriod"/>
            </a:pPr>
            <a:r>
              <a:rPr lang="de-DE" dirty="0"/>
              <a:t>Government</a:t>
            </a:r>
          </a:p>
          <a:p>
            <a:pPr marL="228600" indent="-228600">
              <a:buAutoNum type="arabicPeriod"/>
            </a:pPr>
            <a:endParaRPr lang="de-D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FYI: This viz is only an example, a BE does not necessarily consist of only one focal/leading firm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341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Extends view beyond own Supply Chain</a:t>
            </a:r>
          </a:p>
          <a:p>
            <a:pPr marL="171450" indent="-171450">
              <a:buFontTx/>
              <a:buChar char="-"/>
            </a:pPr>
            <a:r>
              <a:rPr lang="en-US" dirty="0"/>
              <a:t>Investment Decisions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Keeping track of the competition</a:t>
            </a:r>
          </a:p>
          <a:p>
            <a:endParaRPr lang="en-US" dirty="0"/>
          </a:p>
          <a:p>
            <a:r>
              <a:rPr lang="en-US" b="1" dirty="0"/>
              <a:t>Facilitate/Enable Cooperations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New players in the ecosystem?</a:t>
            </a:r>
          </a:p>
          <a:p>
            <a:pPr marL="171450" indent="-171450">
              <a:buFontTx/>
              <a:buChar char="-"/>
            </a:pPr>
            <a:r>
              <a:rPr lang="en-US" dirty="0"/>
              <a:t>Networking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Network of and around a cooperation</a:t>
            </a:r>
          </a:p>
          <a:p>
            <a:endParaRPr lang="en-US" dirty="0"/>
          </a:p>
          <a:p>
            <a:r>
              <a:rPr lang="en-US" b="1" dirty="0"/>
              <a:t>Visualizations support Management Decision Making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Retrieve insights without prior knowledge</a:t>
            </a:r>
          </a:p>
          <a:p>
            <a:pPr marL="171450" indent="-171450">
              <a:buFontTx/>
              <a:buChar char="-"/>
            </a:pPr>
            <a:r>
              <a:rPr lang="en-US" dirty="0"/>
              <a:t>Different visualizations for different perspectives, e.g. focus on oneself or startups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2373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dirty="0"/>
              <a:t>RQ1</a:t>
            </a:r>
            <a:r>
              <a:rPr lang="en-AU" dirty="0"/>
              <a:t>: list all definitions, but set focus of the paper on one</a:t>
            </a:r>
          </a:p>
          <a:p>
            <a:endParaRPr lang="en-AU" dirty="0"/>
          </a:p>
          <a:p>
            <a:r>
              <a:rPr lang="en-AU" b="1" dirty="0"/>
              <a:t>RQ2</a:t>
            </a:r>
            <a:r>
              <a:rPr lang="en-AU" dirty="0"/>
              <a:t>: identification of different types, their similarities and differences</a:t>
            </a:r>
          </a:p>
          <a:p>
            <a:endParaRPr lang="en-AU" dirty="0"/>
          </a:p>
          <a:p>
            <a:r>
              <a:rPr lang="en-AU" b="1" dirty="0"/>
              <a:t>RQ3</a:t>
            </a:r>
            <a:r>
              <a:rPr lang="en-AU" dirty="0"/>
              <a:t>: visualization(s / tools) for the types of BE identified in RQ2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594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9645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681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 (wide)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4/04/02/11/01/tick-305245_960_720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drawingzoro.com/wp-content/uploads/2018/03/sketch-of-a-cellphone-cellphone-sketch-cell-phone-coloring-pages543032-drawings.png" TargetMode="External"/><Relationship Id="rId3" Type="http://schemas.openxmlformats.org/officeDocument/2006/relationships/image" Target="../media/image16.jpg"/><Relationship Id="rId7" Type="http://schemas.openxmlformats.org/officeDocument/2006/relationships/hyperlink" Target="http://iadvise.blogspot.com/2015/10/apple-logo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hmector.com/_ph/2/176619361.png" TargetMode="External"/><Relationship Id="rId5" Type="http://schemas.openxmlformats.org/officeDocument/2006/relationships/hyperlink" Target="https://1000logos.net/wp-content/uploads/2017/05/Old-Walmart-logo.jpg" TargetMode="External"/><Relationship Id="rId10" Type="http://schemas.openxmlformats.org/officeDocument/2006/relationships/image" Target="../media/image19.png"/><Relationship Id="rId4" Type="http://schemas.openxmlformats.org/officeDocument/2006/relationships/image" Target="../media/image17.jp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bse.org.uk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yoti-graphics.co.uk/userfiles/lg_images/Project_Management.jpg" TargetMode="External"/><Relationship Id="rId13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9.jpg"/><Relationship Id="rId12" Type="http://schemas.openxmlformats.org/officeDocument/2006/relationships/hyperlink" Target="https://image.freepik.com/free-icon/american-government-building_318-64504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istockphoto.com/vectors/graphic-elements-handshake-vector-id491775680?k=6&amp;m=491775680&amp;s=170667a&amp;w=0&amp;h=KEZw8y5SACvS02mp98bNXnUnVzI68Q7QCv2nGpUg2ps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jpg"/><Relationship Id="rId10" Type="http://schemas.openxmlformats.org/officeDocument/2006/relationships/hyperlink" Target="https://www.fineartpixel.com/wp-content/uploads/edd/2018/04/THUMB_Education-hat-graduation-cap-icon-1560x1032.jpg" TargetMode="External"/><Relationship Id="rId4" Type="http://schemas.openxmlformats.org/officeDocument/2006/relationships/hyperlink" Target="https://www.google.de/url?sa=i&amp;source=images&amp;cd=&amp;cad=rja&amp;uact=8&amp;ved=2ahUKEwjews76-_jcAhVJKVAKHeVkDkkQjRx6BAgBEAU&amp;url=https://ogrencikariyeri.com/haber/mut-kul-grken-mob-uyg&amp;psig=AOvVaw1IhR_vbeVVD3IPgz4_1Ae4&amp;ust=1534763028124652" TargetMode="External"/><Relationship Id="rId9" Type="http://schemas.openxmlformats.org/officeDocument/2006/relationships/image" Target="../media/image10.jpg"/><Relationship Id="rId14" Type="http://schemas.openxmlformats.org/officeDocument/2006/relationships/hyperlink" Target="http://dolphinsoftware.com.au/wp-content/uploads/2014/02/StrategicBusinessDevelopment_cloud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neartpixel.com/wp-content/uploads/edd/2018/04/THUMB_Education-hat-graduation-cap-icon-1560x1032.jpg" TargetMode="External"/><Relationship Id="rId5" Type="http://schemas.openxmlformats.org/officeDocument/2006/relationships/hyperlink" Target="https://image.freepik.com/free-icon/american-government-building_318-64504.png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-cache-ec0.pinimg.com/736x/77/ed/b4/77edb47d08ab9fb0bdd8cce854ea187f.jpg" TargetMode="External"/><Relationship Id="rId5" Type="http://schemas.openxmlformats.org/officeDocument/2006/relationships/image" Target="../media/image14.jpg"/><Relationship Id="rId4" Type="http://schemas.openxmlformats.org/officeDocument/2006/relationships/hyperlink" Target="https://png.pngtree.com/element_origin_min_pic/17/07/21/2a7a6c6b463180090554db2c6d22613c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Definitions and Characteristics of Different Business Ecosystem Types, and Identification of Suitable Visualization Tools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Maximilian Riemhofer, 16. </a:t>
            </a:r>
            <a:r>
              <a:rPr lang="en-AU"/>
              <a:t>November </a:t>
            </a:r>
            <a:r>
              <a:rPr lang="en-AU" dirty="0"/>
              <a:t>2018, Bachelor Thesis - Kick-Off-Presentation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B32A8D2D-8134-43D8-BFCB-58DCDA20F6AC}"/>
              </a:ext>
            </a:extLst>
          </p:cNvPr>
          <p:cNvSpPr/>
          <p:nvPr/>
        </p:nvSpPr>
        <p:spPr bwMode="auto">
          <a:xfrm>
            <a:off x="7104112" y="1340768"/>
            <a:ext cx="3013871" cy="1652007"/>
          </a:xfrm>
          <a:prstGeom prst="roundRect">
            <a:avLst/>
          </a:prstGeom>
          <a:solidFill>
            <a:srgbClr val="EDB8A9"/>
          </a:solidFill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Zylinder 19">
            <a:extLst>
              <a:ext uri="{FF2B5EF4-FFF2-40B4-BE49-F238E27FC236}">
                <a16:creationId xmlns:a16="http://schemas.microsoft.com/office/drawing/2014/main" id="{C3DBA83C-BD10-431D-BD6C-D927C684C046}"/>
              </a:ext>
            </a:extLst>
          </p:cNvPr>
          <p:cNvSpPr/>
          <p:nvPr/>
        </p:nvSpPr>
        <p:spPr bwMode="auto">
          <a:xfrm>
            <a:off x="1550269" y="1340768"/>
            <a:ext cx="3132348" cy="1512168"/>
          </a:xfrm>
          <a:prstGeom prst="can">
            <a:avLst/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9051168-DC0C-4E41-98EE-2CA9506248B3}"/>
              </a:ext>
            </a:extLst>
          </p:cNvPr>
          <p:cNvSpPr txBox="1"/>
          <p:nvPr/>
        </p:nvSpPr>
        <p:spPr>
          <a:xfrm>
            <a:off x="1805668" y="1865046"/>
            <a:ext cx="2844316" cy="646331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Structured Literature</a:t>
            </a:r>
          </a:p>
          <a:p>
            <a:r>
              <a:rPr lang="de-DE" dirty="0">
                <a:latin typeface="Arial" pitchFamily="34" charset="0"/>
              </a:rPr>
              <a:t>Review / Mapping Study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84DCA11-D5DB-4AC8-9BBE-8D73017C0CCA}"/>
              </a:ext>
            </a:extLst>
          </p:cNvPr>
          <p:cNvSpPr txBox="1"/>
          <p:nvPr/>
        </p:nvSpPr>
        <p:spPr>
          <a:xfrm>
            <a:off x="7840181" y="1843605"/>
            <a:ext cx="1449710" cy="646331"/>
          </a:xfrm>
          <a:prstGeom prst="rect">
            <a:avLst/>
          </a:prstGeom>
          <a:solidFill>
            <a:srgbClr val="EDB8A9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Analysis of Tools</a:t>
            </a:r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9D10A802-C532-4DF6-BF72-2FCB89C6F719}"/>
              </a:ext>
            </a:extLst>
          </p:cNvPr>
          <p:cNvSpPr/>
          <p:nvPr/>
        </p:nvSpPr>
        <p:spPr bwMode="auto">
          <a:xfrm rot="1792549">
            <a:off x="4641642" y="3093029"/>
            <a:ext cx="2747504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0AE6C089-F81D-4BDA-BE8E-90CAF43FA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9C977DF4-A666-43FB-908E-C120AC015F8E}"/>
              </a:ext>
            </a:extLst>
          </p:cNvPr>
          <p:cNvSpPr/>
          <p:nvPr/>
        </p:nvSpPr>
        <p:spPr bwMode="auto">
          <a:xfrm rot="3382930">
            <a:off x="3336293" y="3190800"/>
            <a:ext cx="1096265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Gefaltete Ecke 87">
            <a:extLst>
              <a:ext uri="{FF2B5EF4-FFF2-40B4-BE49-F238E27FC236}">
                <a16:creationId xmlns:a16="http://schemas.microsoft.com/office/drawing/2014/main" id="{659BAB3F-4461-4DAF-82A1-6279E6FAD2F9}"/>
              </a:ext>
            </a:extLst>
          </p:cNvPr>
          <p:cNvSpPr/>
          <p:nvPr/>
        </p:nvSpPr>
        <p:spPr bwMode="auto">
          <a:xfrm>
            <a:off x="3359696" y="4014707"/>
            <a:ext cx="1779023" cy="1961290"/>
          </a:xfrm>
          <a:prstGeom prst="foldedCorner">
            <a:avLst>
              <a:gd name="adj" fmla="val 26500"/>
            </a:avLst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Business Ecosystem: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Definitions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Types</a:t>
            </a:r>
          </a:p>
        </p:txBody>
      </p:sp>
      <p:sp>
        <p:nvSpPr>
          <p:cNvPr id="13" name="Würfel 86">
            <a:extLst>
              <a:ext uri="{FF2B5EF4-FFF2-40B4-BE49-F238E27FC236}">
                <a16:creationId xmlns:a16="http://schemas.microsoft.com/office/drawing/2014/main" id="{0EBAD975-AA67-4580-910F-2CE4E69B9369}"/>
              </a:ext>
            </a:extLst>
          </p:cNvPr>
          <p:cNvSpPr/>
          <p:nvPr/>
        </p:nvSpPr>
        <p:spPr bwMode="auto">
          <a:xfrm>
            <a:off x="7074655" y="4244089"/>
            <a:ext cx="2869855" cy="1502525"/>
          </a:xfrm>
          <a:prstGeom prst="cube">
            <a:avLst/>
          </a:prstGeom>
          <a:solidFill>
            <a:srgbClr val="EDB8A9"/>
          </a:solidFill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Visualizations</a:t>
            </a: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Visualization Tools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CB3355DC-1AC1-4E9D-9BDF-D5EF234A9603}"/>
              </a:ext>
            </a:extLst>
          </p:cNvPr>
          <p:cNvSpPr/>
          <p:nvPr/>
        </p:nvSpPr>
        <p:spPr bwMode="auto">
          <a:xfrm rot="5400000">
            <a:off x="8039332" y="3266932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Pfeil: nach links und rechts 2">
            <a:extLst>
              <a:ext uri="{FF2B5EF4-FFF2-40B4-BE49-F238E27FC236}">
                <a16:creationId xmlns:a16="http://schemas.microsoft.com/office/drawing/2014/main" id="{EBFBC9B2-E309-4CA1-991F-888F4C5F01BF}"/>
              </a:ext>
            </a:extLst>
          </p:cNvPr>
          <p:cNvSpPr/>
          <p:nvPr/>
        </p:nvSpPr>
        <p:spPr bwMode="auto">
          <a:xfrm>
            <a:off x="5380511" y="4710853"/>
            <a:ext cx="1471026" cy="531707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3401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4DD1F64C-2CF8-42A2-BEE9-A4768D5A0916}"/>
              </a:ext>
            </a:extLst>
          </p:cNvPr>
          <p:cNvCxnSpPr/>
          <p:nvPr/>
        </p:nvCxnSpPr>
        <p:spPr bwMode="auto">
          <a:xfrm>
            <a:off x="8034444" y="959674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72DE4BF-423E-4694-98BF-6A6F2E363F55}"/>
              </a:ext>
            </a:extLst>
          </p:cNvPr>
          <p:cNvCxnSpPr/>
          <p:nvPr/>
        </p:nvCxnSpPr>
        <p:spPr bwMode="auto">
          <a:xfrm>
            <a:off x="4166032" y="959675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 – Structured Literature Review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538251D-D25A-4CBB-A74C-A0A54E5E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52E3E04A-C16C-46F7-A333-03251666B88E}"/>
              </a:ext>
            </a:extLst>
          </p:cNvPr>
          <p:cNvSpPr/>
          <p:nvPr/>
        </p:nvSpPr>
        <p:spPr bwMode="auto">
          <a:xfrm>
            <a:off x="949610" y="3136701"/>
            <a:ext cx="2592288" cy="720725"/>
          </a:xfrm>
          <a:prstGeom prst="can">
            <a:avLst/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4F22D7-5DA0-4370-A34B-FD06763B3539}"/>
              </a:ext>
            </a:extLst>
          </p:cNvPr>
          <p:cNvSpPr/>
          <p:nvPr/>
        </p:nvSpPr>
        <p:spPr bwMode="auto">
          <a:xfrm>
            <a:off x="1417662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1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591643-18D8-463F-9A48-FBBDA732471C}"/>
              </a:ext>
            </a:extLst>
          </p:cNvPr>
          <p:cNvSpPr/>
          <p:nvPr/>
        </p:nvSpPr>
        <p:spPr bwMode="auto">
          <a:xfrm>
            <a:off x="5266378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B9ED61-99B4-4C39-B3D7-17CFD67B6FC5}"/>
              </a:ext>
            </a:extLst>
          </p:cNvPr>
          <p:cNvSpPr/>
          <p:nvPr/>
        </p:nvSpPr>
        <p:spPr bwMode="auto">
          <a:xfrm>
            <a:off x="9155300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84EBC1-110C-447C-BA08-1D54D064B2D0}"/>
              </a:ext>
            </a:extLst>
          </p:cNvPr>
          <p:cNvSpPr/>
          <p:nvPr/>
        </p:nvSpPr>
        <p:spPr bwMode="auto">
          <a:xfrm>
            <a:off x="5266378" y="2058285"/>
            <a:ext cx="1656184" cy="20661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Read relevant results from Phase 1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96AB692-E8EE-4A02-9BD8-D15ADF75CE18}"/>
              </a:ext>
            </a:extLst>
          </p:cNvPr>
          <p:cNvSpPr txBox="1"/>
          <p:nvPr/>
        </p:nvSpPr>
        <p:spPr>
          <a:xfrm>
            <a:off x="1091444" y="3330304"/>
            <a:ext cx="2308620" cy="369332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Querying</a:t>
            </a:r>
            <a:r>
              <a:rPr lang="de-DE" dirty="0">
                <a:latin typeface="Arial" pitchFamily="34" charset="0"/>
              </a:rPr>
              <a:t> Databases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473BE1C-66BB-42C2-80D3-E152F5AC7D8F}"/>
              </a:ext>
            </a:extLst>
          </p:cNvPr>
          <p:cNvSpPr/>
          <p:nvPr/>
        </p:nvSpPr>
        <p:spPr bwMode="auto">
          <a:xfrm>
            <a:off x="1417662" y="417021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Title, abstract, keywords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DA56AA9-FB30-404B-82D8-4AD4DF1B0A8E}"/>
              </a:ext>
            </a:extLst>
          </p:cNvPr>
          <p:cNvSpPr/>
          <p:nvPr/>
        </p:nvSpPr>
        <p:spPr bwMode="auto">
          <a:xfrm>
            <a:off x="1417662" y="5209859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Duplicate elimination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837E3DF-5899-4C18-B4BA-BCC26675D1E1}"/>
              </a:ext>
            </a:extLst>
          </p:cNvPr>
          <p:cNvSpPr/>
          <p:nvPr/>
        </p:nvSpPr>
        <p:spPr bwMode="auto">
          <a:xfrm>
            <a:off x="3134069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0F6C781-3696-497C-999D-200D9718603A}"/>
              </a:ext>
            </a:extLst>
          </p:cNvPr>
          <p:cNvSpPr/>
          <p:nvPr/>
        </p:nvSpPr>
        <p:spPr bwMode="auto">
          <a:xfrm>
            <a:off x="7011500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E3CB2F7D-A3EF-42FD-AC23-5B0816BCF416}"/>
              </a:ext>
            </a:extLst>
          </p:cNvPr>
          <p:cNvCxnSpPr>
            <a:stCxn id="14" idx="3"/>
            <a:endCxn id="30" idx="0"/>
          </p:cNvCxnSpPr>
          <p:nvPr/>
        </p:nvCxnSpPr>
        <p:spPr bwMode="auto">
          <a:xfrm>
            <a:off x="2245754" y="3857426"/>
            <a:ext cx="0" cy="3127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E1DAA48-94CF-4916-8423-F7099567A474}"/>
              </a:ext>
            </a:extLst>
          </p:cNvPr>
          <p:cNvCxnSpPr>
            <a:stCxn id="30" idx="2"/>
            <a:endCxn id="32" idx="0"/>
          </p:cNvCxnSpPr>
          <p:nvPr/>
        </p:nvCxnSpPr>
        <p:spPr bwMode="auto">
          <a:xfrm>
            <a:off x="2245754" y="4890291"/>
            <a:ext cx="0" cy="3195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64DF4D5D-1874-4BFF-B731-81803ABEACBC}"/>
              </a:ext>
            </a:extLst>
          </p:cNvPr>
          <p:cNvSpPr/>
          <p:nvPr/>
        </p:nvSpPr>
        <p:spPr bwMode="auto">
          <a:xfrm>
            <a:off x="1417662" y="2059023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Suitable Queries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D890209-87B5-46BD-8137-8890B0444D47}"/>
              </a:ext>
            </a:extLst>
          </p:cNvPr>
          <p:cNvCxnSpPr>
            <a:stCxn id="42" idx="2"/>
            <a:endCxn id="14" idx="1"/>
          </p:cNvCxnSpPr>
          <p:nvPr/>
        </p:nvCxnSpPr>
        <p:spPr bwMode="auto">
          <a:xfrm>
            <a:off x="2245754" y="2779103"/>
            <a:ext cx="0" cy="35759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Gefaltete Ecke 87">
            <a:extLst>
              <a:ext uri="{FF2B5EF4-FFF2-40B4-BE49-F238E27FC236}">
                <a16:creationId xmlns:a16="http://schemas.microsoft.com/office/drawing/2014/main" id="{577404D8-B7E0-4100-9EFF-F43F5A17D36D}"/>
              </a:ext>
            </a:extLst>
          </p:cNvPr>
          <p:cNvSpPr/>
          <p:nvPr/>
        </p:nvSpPr>
        <p:spPr bwMode="auto">
          <a:xfrm>
            <a:off x="9347273" y="3158371"/>
            <a:ext cx="1269884" cy="1461291"/>
          </a:xfrm>
          <a:prstGeom prst="foldedCorner">
            <a:avLst>
              <a:gd name="adj" fmla="val 223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relevant results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0C13BFE-F672-4D15-B6D6-4096A246A924}"/>
              </a:ext>
            </a:extLst>
          </p:cNvPr>
          <p:cNvSpPr/>
          <p:nvPr/>
        </p:nvSpPr>
        <p:spPr bwMode="auto">
          <a:xfrm>
            <a:off x="9154123" y="2059023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Backward Citations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727A0B-056F-4B72-BA80-2A30CDF9CC2B}"/>
              </a:ext>
            </a:extLst>
          </p:cNvPr>
          <p:cNvSpPr/>
          <p:nvPr/>
        </p:nvSpPr>
        <p:spPr bwMode="auto">
          <a:xfrm>
            <a:off x="9154123" y="4955590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Forward Citations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0F1AA81-C554-48B8-8180-C9EA7F90A108}"/>
              </a:ext>
            </a:extLst>
          </p:cNvPr>
          <p:cNvCxnSpPr>
            <a:stCxn id="48" idx="0"/>
            <a:endCxn id="49" idx="2"/>
          </p:cNvCxnSpPr>
          <p:nvPr/>
        </p:nvCxnSpPr>
        <p:spPr bwMode="auto">
          <a:xfrm flipV="1">
            <a:off x="9982215" y="2779103"/>
            <a:ext cx="0" cy="3792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ECADE8-0F4A-49D7-965F-9C50D26131AA}"/>
              </a:ext>
            </a:extLst>
          </p:cNvPr>
          <p:cNvCxnSpPr>
            <a:stCxn id="48" idx="2"/>
            <a:endCxn id="50" idx="0"/>
          </p:cNvCxnSpPr>
          <p:nvPr/>
        </p:nvCxnSpPr>
        <p:spPr bwMode="auto">
          <a:xfrm>
            <a:off x="9982215" y="4619662"/>
            <a:ext cx="0" cy="3359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Abgerundetes Rechteck 58">
            <a:extLst>
              <a:ext uri="{FF2B5EF4-FFF2-40B4-BE49-F238E27FC236}">
                <a16:creationId xmlns:a16="http://schemas.microsoft.com/office/drawing/2014/main" id="{5C2AE333-8D28-480F-8C51-29378CE36124}"/>
              </a:ext>
            </a:extLst>
          </p:cNvPr>
          <p:cNvSpPr/>
          <p:nvPr/>
        </p:nvSpPr>
        <p:spPr bwMode="auto">
          <a:xfrm>
            <a:off x="3462750" y="1602797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results for further refinement</a:t>
            </a:r>
          </a:p>
        </p:txBody>
      </p:sp>
      <p:sp>
        <p:nvSpPr>
          <p:cNvPr id="59" name="Abgerundetes Rechteck 58">
            <a:extLst>
              <a:ext uri="{FF2B5EF4-FFF2-40B4-BE49-F238E27FC236}">
                <a16:creationId xmlns:a16="http://schemas.microsoft.com/office/drawing/2014/main" id="{5E6AEFBE-379B-4EF6-BCBC-22333DB69666}"/>
              </a:ext>
            </a:extLst>
          </p:cNvPr>
          <p:cNvSpPr/>
          <p:nvPr/>
        </p:nvSpPr>
        <p:spPr bwMode="auto">
          <a:xfrm>
            <a:off x="7260261" y="1596791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Content Mapping Matrix and refined list with results</a:t>
            </a:r>
          </a:p>
        </p:txBody>
      </p:sp>
    </p:spTree>
    <p:extLst>
      <p:ext uri="{BB962C8B-B14F-4D97-AF65-F5344CB8AC3E}">
        <p14:creationId xmlns:p14="http://schemas.microsoft.com/office/powerpoint/2010/main" val="2802701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1" grpId="0" animBg="1"/>
      <p:bldP spid="22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42" grpId="0" animBg="1"/>
      <p:bldP spid="48" grpId="0" animBg="1"/>
      <p:bldP spid="49" grpId="0" animBg="1"/>
      <p:bldP spid="50" grpId="0" animBg="1"/>
      <p:bldP spid="58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>
            <a:extLst>
              <a:ext uri="{FF2B5EF4-FFF2-40B4-BE49-F238E27FC236}">
                <a16:creationId xmlns:a16="http://schemas.microsoft.com/office/drawing/2014/main" id="{CCEC4CD9-555B-4D58-B0CC-CD5A083F7A0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79375" y="1126568"/>
            <a:ext cx="11011547" cy="46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844744B0-07CB-45F6-9306-66F556E2B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1130215"/>
            <a:ext cx="1637690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74FBF07D-EB8B-4911-8B1E-C0DA18D89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1130215"/>
            <a:ext cx="1517325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5D925B2D-CAE9-4976-ACD5-C462FDEC5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1130215"/>
            <a:ext cx="1081459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B673E383-4A5E-4FC5-BD1C-6231586F0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1130215"/>
            <a:ext cx="1216413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C5A2AB68-DE22-4B82-9B55-5AF16B872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1130215"/>
            <a:ext cx="1125228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818BA341-A36C-4C34-8E65-34C68BA7C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1130215"/>
            <a:ext cx="1623100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6484195C-5196-4AD5-A9A3-FA095DC1F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1130215"/>
            <a:ext cx="1440729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37A0245F-E773-4C93-A3D7-5E0A1AA49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1130215"/>
            <a:ext cx="1342249" cy="574468"/>
          </a:xfrm>
          <a:prstGeom prst="rect">
            <a:avLst/>
          </a:prstGeom>
          <a:solidFill>
            <a:srgbClr val="0073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2E5CA21-9D40-4FA7-AF99-BC9C15506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1704683"/>
            <a:ext cx="1637690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D887150D-9838-4167-BCE5-4582B73C3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1704683"/>
            <a:ext cx="1517325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6E659887-BDD6-4E62-BC03-234ABAADE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1704683"/>
            <a:ext cx="108145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21D621A2-F204-4E4B-B00D-80BD531CA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1704683"/>
            <a:ext cx="1216413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48ABCD32-1C25-43B7-B5FB-1C1E754E3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1704683"/>
            <a:ext cx="1125228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BB48AC9F-106D-4D0A-9A86-E0FF92374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1704683"/>
            <a:ext cx="1623100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CD3578B2-C738-4A13-97C9-B7BFF1D05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1704683"/>
            <a:ext cx="144072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70C4F6D5-6B6F-4162-B26E-C434D4FAB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1704683"/>
            <a:ext cx="134224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9DC646D3-ECCD-4EFB-884A-7B74773D7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2279152"/>
            <a:ext cx="163769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AA900315-632D-447F-A26D-1A87A66FB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2279152"/>
            <a:ext cx="1517325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6BBF80AF-2A25-4F22-B522-BC33F0A2B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2279152"/>
            <a:ext cx="108145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DC2B7204-2E79-43A5-B5E9-BA3359604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2279152"/>
            <a:ext cx="1216413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BFCEBBA7-0B47-4F8B-B7E5-4329BB519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2279152"/>
            <a:ext cx="1125228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id="{499B1E7C-4F83-4A0B-88DB-FC7B8B9F3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2279152"/>
            <a:ext cx="162310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341F8D01-6C06-4687-9C42-6048FE13B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2279152"/>
            <a:ext cx="144072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" name="Rectangle 28">
            <a:extLst>
              <a:ext uri="{FF2B5EF4-FFF2-40B4-BE49-F238E27FC236}">
                <a16:creationId xmlns:a16="http://schemas.microsoft.com/office/drawing/2014/main" id="{0E4BBE6E-C0F9-4326-9A95-28F2917AC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2279152"/>
            <a:ext cx="134224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7E098B24-3F8A-4D6E-9A2E-8A253EAF1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2853620"/>
            <a:ext cx="1637690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id="{7F13DCDC-33CA-4980-AA0C-4B54AB325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2853620"/>
            <a:ext cx="1517325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7" name="Rectangle 31">
            <a:extLst>
              <a:ext uri="{FF2B5EF4-FFF2-40B4-BE49-F238E27FC236}">
                <a16:creationId xmlns:a16="http://schemas.microsoft.com/office/drawing/2014/main" id="{BFC87FA8-AE77-4CE2-B554-2F58B52CD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2853620"/>
            <a:ext cx="108145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Rectangle 32">
            <a:extLst>
              <a:ext uri="{FF2B5EF4-FFF2-40B4-BE49-F238E27FC236}">
                <a16:creationId xmlns:a16="http://schemas.microsoft.com/office/drawing/2014/main" id="{B6F9C41C-9C64-43D9-8276-77B14FEA4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2853620"/>
            <a:ext cx="1216413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AE0A45F5-3B3C-4BD4-8C3A-157A59CE6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2853620"/>
            <a:ext cx="1125228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0" name="Rectangle 34">
            <a:extLst>
              <a:ext uri="{FF2B5EF4-FFF2-40B4-BE49-F238E27FC236}">
                <a16:creationId xmlns:a16="http://schemas.microsoft.com/office/drawing/2014/main" id="{87908F09-642B-45E1-9A58-52D8F9CD4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2853620"/>
            <a:ext cx="1623100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id="{2AE9F965-7085-477E-86C9-FB9E579FE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2853620"/>
            <a:ext cx="144072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2" name="Rectangle 36">
            <a:extLst>
              <a:ext uri="{FF2B5EF4-FFF2-40B4-BE49-F238E27FC236}">
                <a16:creationId xmlns:a16="http://schemas.microsoft.com/office/drawing/2014/main" id="{22DE4904-A982-4503-B37E-F67E77E96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2853620"/>
            <a:ext cx="134224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3" name="Rectangle 37">
            <a:extLst>
              <a:ext uri="{FF2B5EF4-FFF2-40B4-BE49-F238E27FC236}">
                <a16:creationId xmlns:a16="http://schemas.microsoft.com/office/drawing/2014/main" id="{1F7F693C-7CDB-463F-ACEC-05749AC9F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3426264"/>
            <a:ext cx="163769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4" name="Rectangle 38">
            <a:extLst>
              <a:ext uri="{FF2B5EF4-FFF2-40B4-BE49-F238E27FC236}">
                <a16:creationId xmlns:a16="http://schemas.microsoft.com/office/drawing/2014/main" id="{20430381-CA2C-431C-9ED4-18666EF8A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3426264"/>
            <a:ext cx="1517325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5" name="Rectangle 39">
            <a:extLst>
              <a:ext uri="{FF2B5EF4-FFF2-40B4-BE49-F238E27FC236}">
                <a16:creationId xmlns:a16="http://schemas.microsoft.com/office/drawing/2014/main" id="{1141732F-F344-47D0-8D9E-EB40533C8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3426264"/>
            <a:ext cx="108145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6" name="Rectangle 40">
            <a:extLst>
              <a:ext uri="{FF2B5EF4-FFF2-40B4-BE49-F238E27FC236}">
                <a16:creationId xmlns:a16="http://schemas.microsoft.com/office/drawing/2014/main" id="{02B6CA8C-239D-4274-9983-695DE3CDC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3426264"/>
            <a:ext cx="1216413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7" name="Rectangle 41">
            <a:extLst>
              <a:ext uri="{FF2B5EF4-FFF2-40B4-BE49-F238E27FC236}">
                <a16:creationId xmlns:a16="http://schemas.microsoft.com/office/drawing/2014/main" id="{32E8A3FC-804A-4880-A188-7B751AB8F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3426264"/>
            <a:ext cx="1125228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8" name="Rectangle 42">
            <a:extLst>
              <a:ext uri="{FF2B5EF4-FFF2-40B4-BE49-F238E27FC236}">
                <a16:creationId xmlns:a16="http://schemas.microsoft.com/office/drawing/2014/main" id="{DE3BE7FD-9D22-43ED-A271-59EE88993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3426264"/>
            <a:ext cx="162310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9" name="Rectangle 43">
            <a:extLst>
              <a:ext uri="{FF2B5EF4-FFF2-40B4-BE49-F238E27FC236}">
                <a16:creationId xmlns:a16="http://schemas.microsoft.com/office/drawing/2014/main" id="{53618F1C-3EB6-44E5-8251-945BF5D63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3426264"/>
            <a:ext cx="144072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0" name="Rectangle 44">
            <a:extLst>
              <a:ext uri="{FF2B5EF4-FFF2-40B4-BE49-F238E27FC236}">
                <a16:creationId xmlns:a16="http://schemas.microsoft.com/office/drawing/2014/main" id="{87CE651D-1630-4A1B-A152-E3311E43D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3426264"/>
            <a:ext cx="134224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1" name="Rectangle 45">
            <a:extLst>
              <a:ext uri="{FF2B5EF4-FFF2-40B4-BE49-F238E27FC236}">
                <a16:creationId xmlns:a16="http://schemas.microsoft.com/office/drawing/2014/main" id="{69DE03BD-3ED3-42CE-AAFE-72434C7E3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4000733"/>
            <a:ext cx="1637690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2" name="Rectangle 46">
            <a:extLst>
              <a:ext uri="{FF2B5EF4-FFF2-40B4-BE49-F238E27FC236}">
                <a16:creationId xmlns:a16="http://schemas.microsoft.com/office/drawing/2014/main" id="{E6E5AB9E-5C89-455E-BBEA-07BB8BE32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4000733"/>
            <a:ext cx="1517325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3" name="Rectangle 47">
            <a:extLst>
              <a:ext uri="{FF2B5EF4-FFF2-40B4-BE49-F238E27FC236}">
                <a16:creationId xmlns:a16="http://schemas.microsoft.com/office/drawing/2014/main" id="{9D370F96-9F0B-4AEC-8E11-3F297591F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4000733"/>
            <a:ext cx="108145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44CEDA41-E2C0-4AA0-AA9C-CC7930792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4000733"/>
            <a:ext cx="1216413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" name="Rectangle 49">
            <a:extLst>
              <a:ext uri="{FF2B5EF4-FFF2-40B4-BE49-F238E27FC236}">
                <a16:creationId xmlns:a16="http://schemas.microsoft.com/office/drawing/2014/main" id="{8FF0E7E7-7204-456F-B17E-1B75BFD9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4000733"/>
            <a:ext cx="1125228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6" name="Rectangle 50">
            <a:extLst>
              <a:ext uri="{FF2B5EF4-FFF2-40B4-BE49-F238E27FC236}">
                <a16:creationId xmlns:a16="http://schemas.microsoft.com/office/drawing/2014/main" id="{79155640-4E2B-4C39-B487-68CAA5164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4000733"/>
            <a:ext cx="1623100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Rectangle 51">
            <a:extLst>
              <a:ext uri="{FF2B5EF4-FFF2-40B4-BE49-F238E27FC236}">
                <a16:creationId xmlns:a16="http://schemas.microsoft.com/office/drawing/2014/main" id="{FC584533-1951-4EE2-B32B-0F0075396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4000733"/>
            <a:ext cx="144072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8" name="Rectangle 52">
            <a:extLst>
              <a:ext uri="{FF2B5EF4-FFF2-40B4-BE49-F238E27FC236}">
                <a16:creationId xmlns:a16="http://schemas.microsoft.com/office/drawing/2014/main" id="{7A6D54D3-B2BD-4837-98A7-AA3D1E49C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4000733"/>
            <a:ext cx="1342249" cy="574468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9" name="Rectangle 53">
            <a:extLst>
              <a:ext uri="{FF2B5EF4-FFF2-40B4-BE49-F238E27FC236}">
                <a16:creationId xmlns:a16="http://schemas.microsoft.com/office/drawing/2014/main" id="{3ED15293-A198-4596-85C2-35762C0D6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4575201"/>
            <a:ext cx="163769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0" name="Rectangle 54">
            <a:extLst>
              <a:ext uri="{FF2B5EF4-FFF2-40B4-BE49-F238E27FC236}">
                <a16:creationId xmlns:a16="http://schemas.microsoft.com/office/drawing/2014/main" id="{E1D72F04-8FC4-4C9B-8FCC-9BC0C95E7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4575201"/>
            <a:ext cx="1517325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1" name="Rectangle 55">
            <a:extLst>
              <a:ext uri="{FF2B5EF4-FFF2-40B4-BE49-F238E27FC236}">
                <a16:creationId xmlns:a16="http://schemas.microsoft.com/office/drawing/2014/main" id="{C58FF273-F4F8-4456-8C5F-EF97E2FE1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4575201"/>
            <a:ext cx="108145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2" name="Rectangle 56">
            <a:extLst>
              <a:ext uri="{FF2B5EF4-FFF2-40B4-BE49-F238E27FC236}">
                <a16:creationId xmlns:a16="http://schemas.microsoft.com/office/drawing/2014/main" id="{32769E3A-7149-4D8F-8EB2-3437549EE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4575201"/>
            <a:ext cx="1216413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3" name="Rectangle 57">
            <a:extLst>
              <a:ext uri="{FF2B5EF4-FFF2-40B4-BE49-F238E27FC236}">
                <a16:creationId xmlns:a16="http://schemas.microsoft.com/office/drawing/2014/main" id="{5A5B8250-A751-4124-BB2A-1D2909E51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4575201"/>
            <a:ext cx="1125228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4" name="Rectangle 58">
            <a:extLst>
              <a:ext uri="{FF2B5EF4-FFF2-40B4-BE49-F238E27FC236}">
                <a16:creationId xmlns:a16="http://schemas.microsoft.com/office/drawing/2014/main" id="{3774134A-B617-4FA1-9CA7-0B80E7295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4575201"/>
            <a:ext cx="1623100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" name="Rectangle 59">
            <a:extLst>
              <a:ext uri="{FF2B5EF4-FFF2-40B4-BE49-F238E27FC236}">
                <a16:creationId xmlns:a16="http://schemas.microsoft.com/office/drawing/2014/main" id="{9F13DD1E-22D6-4D8E-8DB1-422446894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4575201"/>
            <a:ext cx="144072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Rectangle 60">
            <a:extLst>
              <a:ext uri="{FF2B5EF4-FFF2-40B4-BE49-F238E27FC236}">
                <a16:creationId xmlns:a16="http://schemas.microsoft.com/office/drawing/2014/main" id="{6751FF7E-D79B-40E0-A237-828D6B062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4575201"/>
            <a:ext cx="1342249" cy="574468"/>
          </a:xfrm>
          <a:prstGeom prst="rect">
            <a:avLst/>
          </a:prstGeom>
          <a:solidFill>
            <a:srgbClr val="E7EB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Rectangle 61">
            <a:extLst>
              <a:ext uri="{FF2B5EF4-FFF2-40B4-BE49-F238E27FC236}">
                <a16:creationId xmlns:a16="http://schemas.microsoft.com/office/drawing/2014/main" id="{EC98D2CB-BDF9-416B-B868-1B46FD3EF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46" y="5149669"/>
            <a:ext cx="1637690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" name="Rectangle 62">
            <a:extLst>
              <a:ext uri="{FF2B5EF4-FFF2-40B4-BE49-F238E27FC236}">
                <a16:creationId xmlns:a16="http://schemas.microsoft.com/office/drawing/2014/main" id="{AC7A17CF-6437-4BBD-81E1-9DE2C4E19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536" y="5149669"/>
            <a:ext cx="1517325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392A9DAD-9BF3-4189-9FAC-C27FE98F2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60" y="5149669"/>
            <a:ext cx="108145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" name="Rectangle 64">
            <a:extLst>
              <a:ext uri="{FF2B5EF4-FFF2-40B4-BE49-F238E27FC236}">
                <a16:creationId xmlns:a16="http://schemas.microsoft.com/office/drawing/2014/main" id="{3F8F8FF5-0E60-4062-B702-C2B8CCEAF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319" y="5149669"/>
            <a:ext cx="1216413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" name="Rectangle 65">
            <a:extLst>
              <a:ext uri="{FF2B5EF4-FFF2-40B4-BE49-F238E27FC236}">
                <a16:creationId xmlns:a16="http://schemas.microsoft.com/office/drawing/2014/main" id="{19077FD5-233B-4AF4-8B20-659106337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732" y="5149669"/>
            <a:ext cx="1125228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" name="Rectangle 66">
            <a:extLst>
              <a:ext uri="{FF2B5EF4-FFF2-40B4-BE49-F238E27FC236}">
                <a16:creationId xmlns:a16="http://schemas.microsoft.com/office/drawing/2014/main" id="{EBBC57E5-F131-4D9C-A3B1-7A06768CA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960" y="5149669"/>
            <a:ext cx="1623100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" name="Rectangle 67">
            <a:extLst>
              <a:ext uri="{FF2B5EF4-FFF2-40B4-BE49-F238E27FC236}">
                <a16:creationId xmlns:a16="http://schemas.microsoft.com/office/drawing/2014/main" id="{245D2B1C-BFF3-4B0C-A606-874BA59A3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060" y="5149669"/>
            <a:ext cx="144072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" name="Rectangle 68">
            <a:extLst>
              <a:ext uri="{FF2B5EF4-FFF2-40B4-BE49-F238E27FC236}">
                <a16:creationId xmlns:a16="http://schemas.microsoft.com/office/drawing/2014/main" id="{B5263F07-F710-43AB-8C46-8110D77D3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6789" y="5149669"/>
            <a:ext cx="1342249" cy="572645"/>
          </a:xfrm>
          <a:prstGeom prst="rect">
            <a:avLst/>
          </a:prstGeom>
          <a:solidFill>
            <a:srgbClr val="CBD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" name="Line 69">
            <a:extLst>
              <a:ext uri="{FF2B5EF4-FFF2-40B4-BE49-F238E27FC236}">
                <a16:creationId xmlns:a16="http://schemas.microsoft.com/office/drawing/2014/main" id="{9D286E0F-6865-4D7F-ABF0-ADA0309682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2536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" name="Line 70">
            <a:extLst>
              <a:ext uri="{FF2B5EF4-FFF2-40B4-BE49-F238E27FC236}">
                <a16:creationId xmlns:a16="http://schemas.microsoft.com/office/drawing/2014/main" id="{29D378CD-E546-45B9-AD4D-C7BFC8AF2C6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9860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" name="Line 71">
            <a:extLst>
              <a:ext uri="{FF2B5EF4-FFF2-40B4-BE49-F238E27FC236}">
                <a16:creationId xmlns:a16="http://schemas.microsoft.com/office/drawing/2014/main" id="{37E1BEC7-B9CC-4DEE-8EE1-660423038C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1319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" name="Line 72">
            <a:extLst>
              <a:ext uri="{FF2B5EF4-FFF2-40B4-BE49-F238E27FC236}">
                <a16:creationId xmlns:a16="http://schemas.microsoft.com/office/drawing/2014/main" id="{DDFB2736-FA12-4C9A-ADBD-EE5AB20044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7732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" name="Line 73">
            <a:extLst>
              <a:ext uri="{FF2B5EF4-FFF2-40B4-BE49-F238E27FC236}">
                <a16:creationId xmlns:a16="http://schemas.microsoft.com/office/drawing/2014/main" id="{D1F42FE6-46E8-47BD-A8E6-1D84C826ACF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2960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" name="Line 74">
            <a:extLst>
              <a:ext uri="{FF2B5EF4-FFF2-40B4-BE49-F238E27FC236}">
                <a16:creationId xmlns:a16="http://schemas.microsoft.com/office/drawing/2014/main" id="{3F9620B7-5F2D-429D-8B6B-44D3BA0CD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6060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" name="Line 75">
            <a:extLst>
              <a:ext uri="{FF2B5EF4-FFF2-40B4-BE49-F238E27FC236}">
                <a16:creationId xmlns:a16="http://schemas.microsoft.com/office/drawing/2014/main" id="{45F97744-ABC5-4851-BA4D-F43982DB1B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26789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" name="Line 76">
            <a:extLst>
              <a:ext uri="{FF2B5EF4-FFF2-40B4-BE49-F238E27FC236}">
                <a16:creationId xmlns:a16="http://schemas.microsoft.com/office/drawing/2014/main" id="{3F088163-D008-48CA-9122-3AC2660A7A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1704683"/>
            <a:ext cx="10995134" cy="0"/>
          </a:xfrm>
          <a:prstGeom prst="line">
            <a:avLst/>
          </a:prstGeom>
          <a:noFill/>
          <a:ln w="33338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" name="Line 77">
            <a:extLst>
              <a:ext uri="{FF2B5EF4-FFF2-40B4-BE49-F238E27FC236}">
                <a16:creationId xmlns:a16="http://schemas.microsoft.com/office/drawing/2014/main" id="{2B1A3C7F-1E6D-40FB-82D6-6D91EDFC1D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2279152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" name="Line 78">
            <a:extLst>
              <a:ext uri="{FF2B5EF4-FFF2-40B4-BE49-F238E27FC236}">
                <a16:creationId xmlns:a16="http://schemas.microsoft.com/office/drawing/2014/main" id="{9187DFD5-BFFE-46E7-82D3-93173CDCBF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2853620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" name="Line 79">
            <a:extLst>
              <a:ext uri="{FF2B5EF4-FFF2-40B4-BE49-F238E27FC236}">
                <a16:creationId xmlns:a16="http://schemas.microsoft.com/office/drawing/2014/main" id="{E12A144D-B513-47B2-8513-FCCBF749711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3426264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" name="Line 80">
            <a:extLst>
              <a:ext uri="{FF2B5EF4-FFF2-40B4-BE49-F238E27FC236}">
                <a16:creationId xmlns:a16="http://schemas.microsoft.com/office/drawing/2014/main" id="{0E1DD303-1A75-4CC3-8F0A-76D01D5B2A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4000733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" name="Line 81">
            <a:extLst>
              <a:ext uri="{FF2B5EF4-FFF2-40B4-BE49-F238E27FC236}">
                <a16:creationId xmlns:a16="http://schemas.microsoft.com/office/drawing/2014/main" id="{59FBF59D-0F1C-4E0C-8DE2-9A3E80142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4575201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" name="Line 82">
            <a:extLst>
              <a:ext uri="{FF2B5EF4-FFF2-40B4-BE49-F238E27FC236}">
                <a16:creationId xmlns:a16="http://schemas.microsoft.com/office/drawing/2014/main" id="{07FEA053-F8DA-457B-85AF-880D4A1A31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5149669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" name="Line 83">
            <a:extLst>
              <a:ext uri="{FF2B5EF4-FFF2-40B4-BE49-F238E27FC236}">
                <a16:creationId xmlns:a16="http://schemas.microsoft.com/office/drawing/2014/main" id="{6AE4DD96-BB3E-4485-A918-F061EBB07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846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" name="Line 84">
            <a:extLst>
              <a:ext uri="{FF2B5EF4-FFF2-40B4-BE49-F238E27FC236}">
                <a16:creationId xmlns:a16="http://schemas.microsoft.com/office/drawing/2014/main" id="{20B07FEC-F2DF-4A2B-B54F-9EE87984B21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69038" y="1124744"/>
            <a:ext cx="0" cy="4604865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" name="Line 85">
            <a:extLst>
              <a:ext uri="{FF2B5EF4-FFF2-40B4-BE49-F238E27FC236}">
                <a16:creationId xmlns:a16="http://schemas.microsoft.com/office/drawing/2014/main" id="{FEA3B4F4-812E-4655-B00A-F7335FEF1E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1130215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" name="Line 86">
            <a:extLst>
              <a:ext uri="{FF2B5EF4-FFF2-40B4-BE49-F238E27FC236}">
                <a16:creationId xmlns:a16="http://schemas.microsoft.com/office/drawing/2014/main" id="{B11020F6-7978-45ED-902B-EC47B551F4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5" y="5722314"/>
            <a:ext cx="10995134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" name="Rectangle 87">
            <a:extLst>
              <a:ext uri="{FF2B5EF4-FFF2-40B4-BE49-F238E27FC236}">
                <a16:creationId xmlns:a16="http://schemas.microsoft.com/office/drawing/2014/main" id="{5C631589-F1F5-47E6-9000-5C8359DA6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1321705"/>
            <a:ext cx="745896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Record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88">
            <a:extLst>
              <a:ext uri="{FF2B5EF4-FFF2-40B4-BE49-F238E27FC236}">
                <a16:creationId xmlns:a16="http://schemas.microsoft.com/office/drawing/2014/main" id="{9442E69A-AE5E-4820-948F-CBBF5F0BE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545" y="1321705"/>
            <a:ext cx="1262006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definition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89">
            <a:extLst>
              <a:ext uri="{FF2B5EF4-FFF2-40B4-BE49-F238E27FC236}">
                <a16:creationId xmlns:a16="http://schemas.microsoft.com/office/drawing/2014/main" id="{37CB27A6-EF13-4033-ACC1-158CC0950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870" y="1321705"/>
            <a:ext cx="858966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roles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0">
            <a:extLst>
              <a:ext uri="{FF2B5EF4-FFF2-40B4-BE49-F238E27FC236}">
                <a16:creationId xmlns:a16="http://schemas.microsoft.com/office/drawing/2014/main" id="{59D2BA56-D5A1-49AB-A9B1-F47A1726F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328" y="1321705"/>
            <a:ext cx="404863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1">
            <a:extLst>
              <a:ext uri="{FF2B5EF4-FFF2-40B4-BE49-F238E27FC236}">
                <a16:creationId xmlns:a16="http://schemas.microsoft.com/office/drawing/2014/main" id="{3E410762-CA07-47E0-A546-B1B8EC31C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593" y="1321705"/>
            <a:ext cx="745896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phases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2">
            <a:extLst>
              <a:ext uri="{FF2B5EF4-FFF2-40B4-BE49-F238E27FC236}">
                <a16:creationId xmlns:a16="http://schemas.microsoft.com/office/drawing/2014/main" id="{F37CC9E9-58D3-410F-8320-EAAB4434D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65" y="1321705"/>
            <a:ext cx="897264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types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3">
            <a:extLst>
              <a:ext uri="{FF2B5EF4-FFF2-40B4-BE49-F238E27FC236}">
                <a16:creationId xmlns:a16="http://schemas.microsoft.com/office/drawing/2014/main" id="{2501B830-9E2D-4C85-9E5E-49CB84799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7793" y="1321705"/>
            <a:ext cx="404863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4">
            <a:extLst>
              <a:ext uri="{FF2B5EF4-FFF2-40B4-BE49-F238E27FC236}">
                <a16:creationId xmlns:a16="http://schemas.microsoft.com/office/drawing/2014/main" id="{6C301B50-EC29-4C36-97C2-77D11B612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5057" y="1321705"/>
            <a:ext cx="1231003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visualization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5">
            <a:extLst>
              <a:ext uri="{FF2B5EF4-FFF2-40B4-BE49-F238E27FC236}">
                <a16:creationId xmlns:a16="http://schemas.microsoft.com/office/drawing/2014/main" id="{AE66BC8A-9BC1-4E0D-903B-F38FAE431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9069" y="1321705"/>
            <a:ext cx="404863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6">
            <a:extLst>
              <a:ext uri="{FF2B5EF4-FFF2-40B4-BE49-F238E27FC236}">
                <a16:creationId xmlns:a16="http://schemas.microsoft.com/office/drawing/2014/main" id="{5CE5537F-75F5-4FEC-B30F-06928AA21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76333" y="1321705"/>
            <a:ext cx="1092401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application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97">
            <a:extLst>
              <a:ext uri="{FF2B5EF4-FFF2-40B4-BE49-F238E27FC236}">
                <a16:creationId xmlns:a16="http://schemas.microsoft.com/office/drawing/2014/main" id="{35919B33-E38B-4265-BB56-F7D989D57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1621" y="1321705"/>
            <a:ext cx="403039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BE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98">
            <a:extLst>
              <a:ext uri="{FF2B5EF4-FFF2-40B4-BE49-F238E27FC236}">
                <a16:creationId xmlns:a16="http://schemas.microsoft.com/office/drawing/2014/main" id="{DA5E7BDC-BE18-4DF6-A095-5EBE38023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18886" y="1321705"/>
            <a:ext cx="844377" cy="26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example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99">
            <a:extLst>
              <a:ext uri="{FF2B5EF4-FFF2-40B4-BE49-F238E27FC236}">
                <a16:creationId xmlns:a16="http://schemas.microsoft.com/office/drawing/2014/main" id="{4D33834B-76D9-4579-BA84-90C7B110F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977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0">
            <a:extLst>
              <a:ext uri="{FF2B5EF4-FFF2-40B4-BE49-F238E27FC236}">
                <a16:creationId xmlns:a16="http://schemas.microsoft.com/office/drawing/2014/main" id="{B67A4919-174F-4556-A7CC-A9FEC6221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7307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1">
            <a:extLst>
              <a:ext uri="{FF2B5EF4-FFF2-40B4-BE49-F238E27FC236}">
                <a16:creationId xmlns:a16="http://schemas.microsoft.com/office/drawing/2014/main" id="{6D8BE007-453C-4ED4-913F-DC6A83682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964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2">
            <a:extLst>
              <a:ext uri="{FF2B5EF4-FFF2-40B4-BE49-F238E27FC236}">
                <a16:creationId xmlns:a16="http://schemas.microsoft.com/office/drawing/2014/main" id="{6191408B-E780-43B6-91F2-B75D4962C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4723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3">
            <a:extLst>
              <a:ext uri="{FF2B5EF4-FFF2-40B4-BE49-F238E27FC236}">
                <a16:creationId xmlns:a16="http://schemas.microsoft.com/office/drawing/2014/main" id="{A69F9CEC-30FB-4074-BC9D-21FF15446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896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4">
            <a:extLst>
              <a:ext uri="{FF2B5EF4-FFF2-40B4-BE49-F238E27FC236}">
                <a16:creationId xmlns:a16="http://schemas.microsoft.com/office/drawing/2014/main" id="{181F94AF-5FD8-4F5E-ABBD-0B87CED03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8795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5">
            <a:extLst>
              <a:ext uri="{FF2B5EF4-FFF2-40B4-BE49-F238E27FC236}">
                <a16:creationId xmlns:a16="http://schemas.microsoft.com/office/drawing/2014/main" id="{01474E7B-EC78-4863-8F54-2A54CCA35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2534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6">
            <a:extLst>
              <a:ext uri="{FF2B5EF4-FFF2-40B4-BE49-F238E27FC236}">
                <a16:creationId xmlns:a16="http://schemas.microsoft.com/office/drawing/2014/main" id="{13EE775A-274C-4EFF-9EDF-F7161CBD5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4023" y="1899820"/>
            <a:ext cx="271732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07">
            <a:extLst>
              <a:ext uri="{FF2B5EF4-FFF2-40B4-BE49-F238E27FC236}">
                <a16:creationId xmlns:a16="http://schemas.microsoft.com/office/drawing/2014/main" id="{21F0DE84-474D-4B9E-974D-528720F0C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2474288"/>
            <a:ext cx="1433434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BasoleEtAl2012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08">
            <a:extLst>
              <a:ext uri="{FF2B5EF4-FFF2-40B4-BE49-F238E27FC236}">
                <a16:creationId xmlns:a16="http://schemas.microsoft.com/office/drawing/2014/main" id="{7E5DAFFB-211F-46FB-AB5C-ED12EE123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4327" y="2474288"/>
            <a:ext cx="207903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09">
            <a:extLst>
              <a:ext uri="{FF2B5EF4-FFF2-40B4-BE49-F238E27FC236}">
                <a16:creationId xmlns:a16="http://schemas.microsoft.com/office/drawing/2014/main" id="{F9BD78F2-D275-48BA-B316-26C33B196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8065" y="2474288"/>
            <a:ext cx="207903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0">
            <a:extLst>
              <a:ext uri="{FF2B5EF4-FFF2-40B4-BE49-F238E27FC236}">
                <a16:creationId xmlns:a16="http://schemas.microsoft.com/office/drawing/2014/main" id="{9300D62F-726C-47BD-BF6E-C31101D5C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3048757"/>
            <a:ext cx="1559270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IansitiLevien2004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1">
            <a:extLst>
              <a:ext uri="{FF2B5EF4-FFF2-40B4-BE49-F238E27FC236}">
                <a16:creationId xmlns:a16="http://schemas.microsoft.com/office/drawing/2014/main" id="{911DC1B1-CF2D-4182-8609-BA38BBEE8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2839" y="304875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2">
            <a:extLst>
              <a:ext uri="{FF2B5EF4-FFF2-40B4-BE49-F238E27FC236}">
                <a16:creationId xmlns:a16="http://schemas.microsoft.com/office/drawing/2014/main" id="{A8B6280A-B083-467E-9742-22CE22F08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496" y="304875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3">
            <a:extLst>
              <a:ext uri="{FF2B5EF4-FFF2-40B4-BE49-F238E27FC236}">
                <a16:creationId xmlns:a16="http://schemas.microsoft.com/office/drawing/2014/main" id="{8F5AE796-80F1-4AFF-A672-7F9B37F7D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255" y="304875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4">
            <a:extLst>
              <a:ext uri="{FF2B5EF4-FFF2-40B4-BE49-F238E27FC236}">
                <a16:creationId xmlns:a16="http://schemas.microsoft.com/office/drawing/2014/main" id="{E6054566-D71B-4103-9311-BA816BD25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899" y="3048757"/>
            <a:ext cx="209726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5">
            <a:extLst>
              <a:ext uri="{FF2B5EF4-FFF2-40B4-BE49-F238E27FC236}">
                <a16:creationId xmlns:a16="http://schemas.microsoft.com/office/drawing/2014/main" id="{AFA92752-A459-48CA-AC33-41672F466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8065" y="304875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6">
            <a:extLst>
              <a:ext uri="{FF2B5EF4-FFF2-40B4-BE49-F238E27FC236}">
                <a16:creationId xmlns:a16="http://schemas.microsoft.com/office/drawing/2014/main" id="{8BD65DC7-4880-4E68-B5EE-41CFB752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9554" y="304875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17">
            <a:extLst>
              <a:ext uri="{FF2B5EF4-FFF2-40B4-BE49-F238E27FC236}">
                <a16:creationId xmlns:a16="http://schemas.microsoft.com/office/drawing/2014/main" id="{C91A7C3E-429F-4858-9E96-1321ECC4A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3623225"/>
            <a:ext cx="1041337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Moore1996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18">
            <a:extLst>
              <a:ext uri="{FF2B5EF4-FFF2-40B4-BE49-F238E27FC236}">
                <a16:creationId xmlns:a16="http://schemas.microsoft.com/office/drawing/2014/main" id="{D0366625-83E4-4CBB-B914-736E765DC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2839" y="3623225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19">
            <a:extLst>
              <a:ext uri="{FF2B5EF4-FFF2-40B4-BE49-F238E27FC236}">
                <a16:creationId xmlns:a16="http://schemas.microsoft.com/office/drawing/2014/main" id="{BEF5AB8D-2DA1-482A-80E5-C32AEB9A5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496" y="3623225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0">
            <a:extLst>
              <a:ext uri="{FF2B5EF4-FFF2-40B4-BE49-F238E27FC236}">
                <a16:creationId xmlns:a16="http://schemas.microsoft.com/office/drawing/2014/main" id="{F7A5387F-2E9B-4916-9433-8B22C0B00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255" y="3623225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1">
            <a:extLst>
              <a:ext uri="{FF2B5EF4-FFF2-40B4-BE49-F238E27FC236}">
                <a16:creationId xmlns:a16="http://schemas.microsoft.com/office/drawing/2014/main" id="{6E2AC0B3-6228-4E7D-A1C5-C132DBAAD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8065" y="3623225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2">
            <a:extLst>
              <a:ext uri="{FF2B5EF4-FFF2-40B4-BE49-F238E27FC236}">
                <a16:creationId xmlns:a16="http://schemas.microsoft.com/office/drawing/2014/main" id="{6206301A-A634-4B3F-A4E3-36767FBD1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9554" y="3623225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3">
            <a:extLst>
              <a:ext uri="{FF2B5EF4-FFF2-40B4-BE49-F238E27FC236}">
                <a16:creationId xmlns:a16="http://schemas.microsoft.com/office/drawing/2014/main" id="{1DBA90AE-8F92-4041-A1AD-FC1069451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4199517"/>
            <a:ext cx="12310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RongShi2014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4">
            <a:extLst>
              <a:ext uri="{FF2B5EF4-FFF2-40B4-BE49-F238E27FC236}">
                <a16:creationId xmlns:a16="http://schemas.microsoft.com/office/drawing/2014/main" id="{C28043BD-3EA8-4C6C-9282-189C7E21A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2839" y="419951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5">
            <a:extLst>
              <a:ext uri="{FF2B5EF4-FFF2-40B4-BE49-F238E27FC236}">
                <a16:creationId xmlns:a16="http://schemas.microsoft.com/office/drawing/2014/main" id="{0A43F1DC-92C0-4F1D-AC01-4A3C68952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496" y="419951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6">
            <a:extLst>
              <a:ext uri="{FF2B5EF4-FFF2-40B4-BE49-F238E27FC236}">
                <a16:creationId xmlns:a16="http://schemas.microsoft.com/office/drawing/2014/main" id="{40AD8918-C786-42AF-8DEE-4028E602B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255" y="419951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27">
            <a:extLst>
              <a:ext uri="{FF2B5EF4-FFF2-40B4-BE49-F238E27FC236}">
                <a16:creationId xmlns:a16="http://schemas.microsoft.com/office/drawing/2014/main" id="{56D36E6D-4A1A-491F-B457-3FEE797AE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899" y="4199517"/>
            <a:ext cx="209726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28">
            <a:extLst>
              <a:ext uri="{FF2B5EF4-FFF2-40B4-BE49-F238E27FC236}">
                <a16:creationId xmlns:a16="http://schemas.microsoft.com/office/drawing/2014/main" id="{4F0D0A17-D428-40D1-A8E1-AD27EBAE7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8065" y="419951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29">
            <a:extLst>
              <a:ext uri="{FF2B5EF4-FFF2-40B4-BE49-F238E27FC236}">
                <a16:creationId xmlns:a16="http://schemas.microsoft.com/office/drawing/2014/main" id="{BC7F049F-985B-49D0-B7B2-0109A7686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9554" y="4199517"/>
            <a:ext cx="207903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0">
            <a:extLst>
              <a:ext uri="{FF2B5EF4-FFF2-40B4-BE49-F238E27FC236}">
                <a16:creationId xmlns:a16="http://schemas.microsoft.com/office/drawing/2014/main" id="{9B38E9B6-4897-4481-B119-03C4B98FA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79" y="4770338"/>
            <a:ext cx="1635866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ToivanenEtAl2014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1">
            <a:extLst>
              <a:ext uri="{FF2B5EF4-FFF2-40B4-BE49-F238E27FC236}">
                <a16:creationId xmlns:a16="http://schemas.microsoft.com/office/drawing/2014/main" id="{F642B23B-BC9F-45F9-B36F-1FDD94F27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255" y="4770338"/>
            <a:ext cx="207903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2">
            <a:extLst>
              <a:ext uri="{FF2B5EF4-FFF2-40B4-BE49-F238E27FC236}">
                <a16:creationId xmlns:a16="http://schemas.microsoft.com/office/drawing/2014/main" id="{A5BD59BF-D32D-40EA-A6B8-DD11477BA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899" y="4770338"/>
            <a:ext cx="209726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3">
            <a:extLst>
              <a:ext uri="{FF2B5EF4-FFF2-40B4-BE49-F238E27FC236}">
                <a16:creationId xmlns:a16="http://schemas.microsoft.com/office/drawing/2014/main" id="{1542D2E4-E542-4B97-B0BF-D7C39417D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4327" y="4770338"/>
            <a:ext cx="207903" cy="24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4">
            <a:extLst>
              <a:ext uri="{FF2B5EF4-FFF2-40B4-BE49-F238E27FC236}">
                <a16:creationId xmlns:a16="http://schemas.microsoft.com/office/drawing/2014/main" id="{6F44F066-BE25-4608-ACBB-8714980E3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977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5">
            <a:extLst>
              <a:ext uri="{FF2B5EF4-FFF2-40B4-BE49-F238E27FC236}">
                <a16:creationId xmlns:a16="http://schemas.microsoft.com/office/drawing/2014/main" id="{9791F42D-A31B-48A7-AC01-AA64A82E4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7307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6">
            <a:extLst>
              <a:ext uri="{FF2B5EF4-FFF2-40B4-BE49-F238E27FC236}">
                <a16:creationId xmlns:a16="http://schemas.microsoft.com/office/drawing/2014/main" id="{FB75B98C-7DFD-4D9F-9E21-0D1A5F380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964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37">
            <a:extLst>
              <a:ext uri="{FF2B5EF4-FFF2-40B4-BE49-F238E27FC236}">
                <a16:creationId xmlns:a16="http://schemas.microsoft.com/office/drawing/2014/main" id="{DE3CB306-459E-4F2C-8E82-C4F378721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4723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38">
            <a:extLst>
              <a:ext uri="{FF2B5EF4-FFF2-40B4-BE49-F238E27FC236}">
                <a16:creationId xmlns:a16="http://schemas.microsoft.com/office/drawing/2014/main" id="{BD14002D-4F19-4189-8BB8-3124B1D02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896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39">
            <a:extLst>
              <a:ext uri="{FF2B5EF4-FFF2-40B4-BE49-F238E27FC236}">
                <a16:creationId xmlns:a16="http://schemas.microsoft.com/office/drawing/2014/main" id="{349D41D0-E8B0-49FF-B0BC-E0701ED92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1561" y="5344806"/>
            <a:ext cx="240729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...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0">
            <a:extLst>
              <a:ext uri="{FF2B5EF4-FFF2-40B4-BE49-F238E27FC236}">
                <a16:creationId xmlns:a16="http://schemas.microsoft.com/office/drawing/2014/main" id="{DF3AE165-946A-429E-87FC-9B26497B5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2534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1">
            <a:extLst>
              <a:ext uri="{FF2B5EF4-FFF2-40B4-BE49-F238E27FC236}">
                <a16:creationId xmlns:a16="http://schemas.microsoft.com/office/drawing/2014/main" id="{123AD5CD-CB3E-47D2-931B-023A195DA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4023" y="5344806"/>
            <a:ext cx="271732" cy="24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 – Content Mapping Matrix (Example)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0AE6C089-F81D-4BDA-BE8E-90CAF43FA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00CBE92-A476-49EF-BFCB-01F7C4603F74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Adapted from [6] and [7]</a:t>
            </a:r>
          </a:p>
        </p:txBody>
      </p:sp>
      <p:sp>
        <p:nvSpPr>
          <p:cNvPr id="148" name="Rechteckige Legende 78">
            <a:extLst>
              <a:ext uri="{FF2B5EF4-FFF2-40B4-BE49-F238E27FC236}">
                <a16:creationId xmlns:a16="http://schemas.microsoft.com/office/drawing/2014/main" id="{A676531A-C5F8-47FD-8DF0-5DEE93CF1E3A}"/>
              </a:ext>
            </a:extLst>
          </p:cNvPr>
          <p:cNvSpPr/>
          <p:nvPr/>
        </p:nvSpPr>
        <p:spPr bwMode="auto">
          <a:xfrm>
            <a:off x="2619744" y="765177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49" name="Rechteckige Legende 78">
            <a:extLst>
              <a:ext uri="{FF2B5EF4-FFF2-40B4-BE49-F238E27FC236}">
                <a16:creationId xmlns:a16="http://schemas.microsoft.com/office/drawing/2014/main" id="{772B819E-B1A1-400B-B053-4D4E18C6970E}"/>
              </a:ext>
            </a:extLst>
          </p:cNvPr>
          <p:cNvSpPr/>
          <p:nvPr/>
        </p:nvSpPr>
        <p:spPr bwMode="auto">
          <a:xfrm>
            <a:off x="3818832" y="771690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50" name="Rechteckige Legende 78">
            <a:extLst>
              <a:ext uri="{FF2B5EF4-FFF2-40B4-BE49-F238E27FC236}">
                <a16:creationId xmlns:a16="http://schemas.microsoft.com/office/drawing/2014/main" id="{374A5C50-F285-4612-B25C-FE964398B425}"/>
              </a:ext>
            </a:extLst>
          </p:cNvPr>
          <p:cNvSpPr/>
          <p:nvPr/>
        </p:nvSpPr>
        <p:spPr bwMode="auto">
          <a:xfrm>
            <a:off x="5011758" y="773124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51" name="Rechteckige Legende 78">
            <a:extLst>
              <a:ext uri="{FF2B5EF4-FFF2-40B4-BE49-F238E27FC236}">
                <a16:creationId xmlns:a16="http://schemas.microsoft.com/office/drawing/2014/main" id="{52CBEB44-C3D1-4AD8-9424-628F2504AA35}"/>
              </a:ext>
            </a:extLst>
          </p:cNvPr>
          <p:cNvSpPr/>
          <p:nvPr/>
        </p:nvSpPr>
        <p:spPr bwMode="auto">
          <a:xfrm>
            <a:off x="6234804" y="760411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2</a:t>
            </a:r>
          </a:p>
        </p:txBody>
      </p:sp>
      <p:sp>
        <p:nvSpPr>
          <p:cNvPr id="152" name="Rechteckige Legende 78">
            <a:extLst>
              <a:ext uri="{FF2B5EF4-FFF2-40B4-BE49-F238E27FC236}">
                <a16:creationId xmlns:a16="http://schemas.microsoft.com/office/drawing/2014/main" id="{960F2663-7410-4F2E-B6DD-C8D664F7049F}"/>
              </a:ext>
            </a:extLst>
          </p:cNvPr>
          <p:cNvSpPr/>
          <p:nvPr/>
        </p:nvSpPr>
        <p:spPr bwMode="auto">
          <a:xfrm>
            <a:off x="7753871" y="760861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3</a:t>
            </a:r>
          </a:p>
        </p:txBody>
      </p:sp>
    </p:spTree>
    <p:extLst>
      <p:ext uri="{BB962C8B-B14F-4D97-AF65-F5344CB8AC3E}">
        <p14:creationId xmlns:p14="http://schemas.microsoft.com/office/powerpoint/2010/main" val="29050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2" grpId="0" animBg="1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 animBg="1"/>
      <p:bldP spid="149" grpId="0" animBg="1"/>
      <p:bldP spid="150" grpId="0" animBg="1"/>
      <p:bldP spid="151" grpId="0" animBg="1"/>
      <p:bldP spid="1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F49D0F99-BD4A-4FAC-AF75-84E21BF22D62}"/>
              </a:ext>
            </a:extLst>
          </p:cNvPr>
          <p:cNvSpPr/>
          <p:nvPr/>
        </p:nvSpPr>
        <p:spPr bwMode="auto">
          <a:xfrm>
            <a:off x="-1530" y="4149080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27209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4DD1F64C-2CF8-42A2-BEE9-A4768D5A0916}"/>
              </a:ext>
            </a:extLst>
          </p:cNvPr>
          <p:cNvCxnSpPr/>
          <p:nvPr/>
        </p:nvCxnSpPr>
        <p:spPr bwMode="auto">
          <a:xfrm>
            <a:off x="8034444" y="959674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72DE4BF-423E-4694-98BF-6A6F2E363F55}"/>
              </a:ext>
            </a:extLst>
          </p:cNvPr>
          <p:cNvCxnSpPr/>
          <p:nvPr/>
        </p:nvCxnSpPr>
        <p:spPr bwMode="auto">
          <a:xfrm>
            <a:off x="4166032" y="959675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Current Status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538251D-D25A-4CBB-A74C-A0A54E5E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52E3E04A-C16C-46F7-A333-03251666B88E}"/>
              </a:ext>
            </a:extLst>
          </p:cNvPr>
          <p:cNvSpPr/>
          <p:nvPr/>
        </p:nvSpPr>
        <p:spPr bwMode="auto">
          <a:xfrm>
            <a:off x="949610" y="3136701"/>
            <a:ext cx="2592288" cy="720725"/>
          </a:xfrm>
          <a:prstGeom prst="can">
            <a:avLst/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4F22D7-5DA0-4370-A34B-FD06763B3539}"/>
              </a:ext>
            </a:extLst>
          </p:cNvPr>
          <p:cNvSpPr/>
          <p:nvPr/>
        </p:nvSpPr>
        <p:spPr bwMode="auto">
          <a:xfrm>
            <a:off x="1417662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1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591643-18D8-463F-9A48-FBBDA732471C}"/>
              </a:ext>
            </a:extLst>
          </p:cNvPr>
          <p:cNvSpPr/>
          <p:nvPr/>
        </p:nvSpPr>
        <p:spPr bwMode="auto">
          <a:xfrm>
            <a:off x="5266378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B9ED61-99B4-4C39-B3D7-17CFD67B6FC5}"/>
              </a:ext>
            </a:extLst>
          </p:cNvPr>
          <p:cNvSpPr/>
          <p:nvPr/>
        </p:nvSpPr>
        <p:spPr bwMode="auto">
          <a:xfrm>
            <a:off x="9155300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84EBC1-110C-447C-BA08-1D54D064B2D0}"/>
              </a:ext>
            </a:extLst>
          </p:cNvPr>
          <p:cNvSpPr/>
          <p:nvPr/>
        </p:nvSpPr>
        <p:spPr bwMode="auto">
          <a:xfrm>
            <a:off x="5266378" y="2058285"/>
            <a:ext cx="1656184" cy="20661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Read relevant results from Phase 1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96AB692-E8EE-4A02-9BD8-D15ADF75CE18}"/>
              </a:ext>
            </a:extLst>
          </p:cNvPr>
          <p:cNvSpPr txBox="1"/>
          <p:nvPr/>
        </p:nvSpPr>
        <p:spPr>
          <a:xfrm>
            <a:off x="1091444" y="3330304"/>
            <a:ext cx="2308620" cy="369332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Querying</a:t>
            </a:r>
            <a:r>
              <a:rPr lang="de-DE" dirty="0">
                <a:latin typeface="Arial" pitchFamily="34" charset="0"/>
              </a:rPr>
              <a:t> Databases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473BE1C-66BB-42C2-80D3-E152F5AC7D8F}"/>
              </a:ext>
            </a:extLst>
          </p:cNvPr>
          <p:cNvSpPr/>
          <p:nvPr/>
        </p:nvSpPr>
        <p:spPr bwMode="auto">
          <a:xfrm>
            <a:off x="1417662" y="417021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Title, abstract, keywords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DA56AA9-FB30-404B-82D8-4AD4DF1B0A8E}"/>
              </a:ext>
            </a:extLst>
          </p:cNvPr>
          <p:cNvSpPr/>
          <p:nvPr/>
        </p:nvSpPr>
        <p:spPr bwMode="auto">
          <a:xfrm>
            <a:off x="1417662" y="5209859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Duplicate elimination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837E3DF-5899-4C18-B4BA-BCC26675D1E1}"/>
              </a:ext>
            </a:extLst>
          </p:cNvPr>
          <p:cNvSpPr/>
          <p:nvPr/>
        </p:nvSpPr>
        <p:spPr bwMode="auto">
          <a:xfrm>
            <a:off x="3134069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0F6C781-3696-497C-999D-200D9718603A}"/>
              </a:ext>
            </a:extLst>
          </p:cNvPr>
          <p:cNvSpPr/>
          <p:nvPr/>
        </p:nvSpPr>
        <p:spPr bwMode="auto">
          <a:xfrm>
            <a:off x="7011500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E3CB2F7D-A3EF-42FD-AC23-5B0816BCF416}"/>
              </a:ext>
            </a:extLst>
          </p:cNvPr>
          <p:cNvCxnSpPr>
            <a:stCxn id="14" idx="3"/>
            <a:endCxn id="30" idx="0"/>
          </p:cNvCxnSpPr>
          <p:nvPr/>
        </p:nvCxnSpPr>
        <p:spPr bwMode="auto">
          <a:xfrm>
            <a:off x="2245754" y="3857426"/>
            <a:ext cx="0" cy="3127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E1DAA48-94CF-4916-8423-F7099567A474}"/>
              </a:ext>
            </a:extLst>
          </p:cNvPr>
          <p:cNvCxnSpPr>
            <a:stCxn id="30" idx="2"/>
            <a:endCxn id="32" idx="0"/>
          </p:cNvCxnSpPr>
          <p:nvPr/>
        </p:nvCxnSpPr>
        <p:spPr bwMode="auto">
          <a:xfrm>
            <a:off x="2245754" y="4890291"/>
            <a:ext cx="0" cy="3195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64DF4D5D-1874-4BFF-B731-81803ABEACBC}"/>
              </a:ext>
            </a:extLst>
          </p:cNvPr>
          <p:cNvSpPr/>
          <p:nvPr/>
        </p:nvSpPr>
        <p:spPr bwMode="auto">
          <a:xfrm>
            <a:off x="1417662" y="205658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Suitable Queries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D890209-87B5-46BD-8137-8890B0444D47}"/>
              </a:ext>
            </a:extLst>
          </p:cNvPr>
          <p:cNvCxnSpPr>
            <a:stCxn id="42" idx="2"/>
            <a:endCxn id="14" idx="1"/>
          </p:cNvCxnSpPr>
          <p:nvPr/>
        </p:nvCxnSpPr>
        <p:spPr bwMode="auto">
          <a:xfrm>
            <a:off x="2245754" y="2776661"/>
            <a:ext cx="0" cy="36004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Gefaltete Ecke 87">
            <a:extLst>
              <a:ext uri="{FF2B5EF4-FFF2-40B4-BE49-F238E27FC236}">
                <a16:creationId xmlns:a16="http://schemas.microsoft.com/office/drawing/2014/main" id="{577404D8-B7E0-4100-9EFF-F43F5A17D36D}"/>
              </a:ext>
            </a:extLst>
          </p:cNvPr>
          <p:cNvSpPr/>
          <p:nvPr/>
        </p:nvSpPr>
        <p:spPr bwMode="auto">
          <a:xfrm>
            <a:off x="9347273" y="3158371"/>
            <a:ext cx="1269884" cy="1461291"/>
          </a:xfrm>
          <a:prstGeom prst="foldedCorner">
            <a:avLst>
              <a:gd name="adj" fmla="val 223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relevant results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0C13BFE-F672-4D15-B6D6-4096A246A924}"/>
              </a:ext>
            </a:extLst>
          </p:cNvPr>
          <p:cNvSpPr/>
          <p:nvPr/>
        </p:nvSpPr>
        <p:spPr bwMode="auto">
          <a:xfrm>
            <a:off x="9154123" y="2059023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Backward Citations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727A0B-056F-4B72-BA80-2A30CDF9CC2B}"/>
              </a:ext>
            </a:extLst>
          </p:cNvPr>
          <p:cNvSpPr/>
          <p:nvPr/>
        </p:nvSpPr>
        <p:spPr bwMode="auto">
          <a:xfrm>
            <a:off x="9154123" y="4955590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Forward Citations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0F1AA81-C554-48B8-8180-C9EA7F90A108}"/>
              </a:ext>
            </a:extLst>
          </p:cNvPr>
          <p:cNvCxnSpPr>
            <a:stCxn id="48" idx="0"/>
            <a:endCxn id="49" idx="2"/>
          </p:cNvCxnSpPr>
          <p:nvPr/>
        </p:nvCxnSpPr>
        <p:spPr bwMode="auto">
          <a:xfrm flipV="1">
            <a:off x="9982215" y="2779103"/>
            <a:ext cx="0" cy="3792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ECADE8-0F4A-49D7-965F-9C50D26131AA}"/>
              </a:ext>
            </a:extLst>
          </p:cNvPr>
          <p:cNvCxnSpPr>
            <a:stCxn id="48" idx="2"/>
            <a:endCxn id="50" idx="0"/>
          </p:cNvCxnSpPr>
          <p:nvPr/>
        </p:nvCxnSpPr>
        <p:spPr bwMode="auto">
          <a:xfrm>
            <a:off x="9982215" y="4619662"/>
            <a:ext cx="0" cy="3359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Abgerundetes Rechteck 58">
            <a:extLst>
              <a:ext uri="{FF2B5EF4-FFF2-40B4-BE49-F238E27FC236}">
                <a16:creationId xmlns:a16="http://schemas.microsoft.com/office/drawing/2014/main" id="{81976A9C-A135-4EB6-8CE6-4B9E9085A00E}"/>
              </a:ext>
            </a:extLst>
          </p:cNvPr>
          <p:cNvSpPr/>
          <p:nvPr/>
        </p:nvSpPr>
        <p:spPr bwMode="auto">
          <a:xfrm>
            <a:off x="3462750" y="1602797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results for further refinement</a:t>
            </a:r>
          </a:p>
        </p:txBody>
      </p:sp>
      <p:sp>
        <p:nvSpPr>
          <p:cNvPr id="36" name="Abgerundetes Rechteck 58">
            <a:extLst>
              <a:ext uri="{FF2B5EF4-FFF2-40B4-BE49-F238E27FC236}">
                <a16:creationId xmlns:a16="http://schemas.microsoft.com/office/drawing/2014/main" id="{8D975483-FA03-403D-97C7-02E1B411F95A}"/>
              </a:ext>
            </a:extLst>
          </p:cNvPr>
          <p:cNvSpPr/>
          <p:nvPr/>
        </p:nvSpPr>
        <p:spPr bwMode="auto">
          <a:xfrm>
            <a:off x="7260261" y="1596791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Content Mapping Matrix and refined list with results</a:t>
            </a:r>
          </a:p>
        </p:txBody>
      </p:sp>
    </p:spTree>
    <p:extLst>
      <p:ext uri="{BB962C8B-B14F-4D97-AF65-F5344CB8AC3E}">
        <p14:creationId xmlns:p14="http://schemas.microsoft.com/office/powerpoint/2010/main" val="62032939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4DD1F64C-2CF8-42A2-BEE9-A4768D5A0916}"/>
              </a:ext>
            </a:extLst>
          </p:cNvPr>
          <p:cNvCxnSpPr/>
          <p:nvPr/>
        </p:nvCxnSpPr>
        <p:spPr bwMode="auto">
          <a:xfrm>
            <a:off x="8034444" y="959674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72DE4BF-423E-4694-98BF-6A6F2E363F55}"/>
              </a:ext>
            </a:extLst>
          </p:cNvPr>
          <p:cNvCxnSpPr/>
          <p:nvPr/>
        </p:nvCxnSpPr>
        <p:spPr bwMode="auto">
          <a:xfrm>
            <a:off x="4166032" y="959675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Current Status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538251D-D25A-4CBB-A74C-A0A54E5E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52E3E04A-C16C-46F7-A333-03251666B88E}"/>
              </a:ext>
            </a:extLst>
          </p:cNvPr>
          <p:cNvSpPr/>
          <p:nvPr/>
        </p:nvSpPr>
        <p:spPr bwMode="auto">
          <a:xfrm>
            <a:off x="839416" y="3136701"/>
            <a:ext cx="2808312" cy="720725"/>
          </a:xfrm>
          <a:prstGeom prst="can">
            <a:avLst/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4F22D7-5DA0-4370-A34B-FD06763B3539}"/>
              </a:ext>
            </a:extLst>
          </p:cNvPr>
          <p:cNvSpPr/>
          <p:nvPr/>
        </p:nvSpPr>
        <p:spPr bwMode="auto">
          <a:xfrm>
            <a:off x="1417662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1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591643-18D8-463F-9A48-FBBDA732471C}"/>
              </a:ext>
            </a:extLst>
          </p:cNvPr>
          <p:cNvSpPr/>
          <p:nvPr/>
        </p:nvSpPr>
        <p:spPr bwMode="auto">
          <a:xfrm>
            <a:off x="5266378" y="959675"/>
            <a:ext cx="1656184" cy="720080"/>
          </a:xfrm>
          <a:prstGeom prst="rect">
            <a:avLst/>
          </a:prstGeom>
          <a:solidFill>
            <a:schemeClr val="accent6">
              <a:tint val="65000"/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Phase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B9ED61-99B4-4C39-B3D7-17CFD67B6FC5}"/>
              </a:ext>
            </a:extLst>
          </p:cNvPr>
          <p:cNvSpPr/>
          <p:nvPr/>
        </p:nvSpPr>
        <p:spPr bwMode="auto">
          <a:xfrm>
            <a:off x="9155300" y="959675"/>
            <a:ext cx="1656184" cy="720080"/>
          </a:xfrm>
          <a:prstGeom prst="rect">
            <a:avLst/>
          </a:prstGeom>
          <a:solidFill>
            <a:schemeClr val="accent6">
              <a:tint val="65000"/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Phase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84EBC1-110C-447C-BA08-1D54D064B2D0}"/>
              </a:ext>
            </a:extLst>
          </p:cNvPr>
          <p:cNvSpPr/>
          <p:nvPr/>
        </p:nvSpPr>
        <p:spPr bwMode="auto">
          <a:xfrm>
            <a:off x="5266378" y="2056581"/>
            <a:ext cx="1656184" cy="206613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Read relevant results from Phase 1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96AB692-E8EE-4A02-9BD8-D15ADF75CE18}"/>
              </a:ext>
            </a:extLst>
          </p:cNvPr>
          <p:cNvSpPr txBox="1"/>
          <p:nvPr/>
        </p:nvSpPr>
        <p:spPr>
          <a:xfrm>
            <a:off x="1091444" y="3330304"/>
            <a:ext cx="2308620" cy="369332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Querying</a:t>
            </a:r>
            <a:r>
              <a:rPr lang="de-DE" dirty="0">
                <a:latin typeface="Arial" pitchFamily="34" charset="0"/>
              </a:rPr>
              <a:t> Databases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473BE1C-66BB-42C2-80D3-E152F5AC7D8F}"/>
              </a:ext>
            </a:extLst>
          </p:cNvPr>
          <p:cNvSpPr/>
          <p:nvPr/>
        </p:nvSpPr>
        <p:spPr bwMode="auto">
          <a:xfrm>
            <a:off x="1417662" y="417021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Title, abstract, keywords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DA56AA9-FB30-404B-82D8-4AD4DF1B0A8E}"/>
              </a:ext>
            </a:extLst>
          </p:cNvPr>
          <p:cNvSpPr/>
          <p:nvPr/>
        </p:nvSpPr>
        <p:spPr bwMode="auto">
          <a:xfrm>
            <a:off x="1417662" y="5209859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Duplicate elimination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837E3DF-5899-4C18-B4BA-BCC26675D1E1}"/>
              </a:ext>
            </a:extLst>
          </p:cNvPr>
          <p:cNvSpPr/>
          <p:nvPr/>
        </p:nvSpPr>
        <p:spPr bwMode="auto">
          <a:xfrm>
            <a:off x="3134069" y="1050821"/>
            <a:ext cx="2063927" cy="531388"/>
          </a:xfrm>
          <a:prstGeom prst="rightArrow">
            <a:avLst/>
          </a:prstGeom>
          <a:solidFill>
            <a:schemeClr val="bg1">
              <a:alpha val="50000"/>
            </a:schemeClr>
          </a:solidFill>
          <a:ln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0F6C781-3696-497C-999D-200D9718603A}"/>
              </a:ext>
            </a:extLst>
          </p:cNvPr>
          <p:cNvSpPr/>
          <p:nvPr/>
        </p:nvSpPr>
        <p:spPr bwMode="auto">
          <a:xfrm>
            <a:off x="7011500" y="1050821"/>
            <a:ext cx="2063927" cy="531388"/>
          </a:xfrm>
          <a:prstGeom prst="rightArrow">
            <a:avLst/>
          </a:prstGeom>
          <a:solidFill>
            <a:schemeClr val="bg1">
              <a:alpha val="50000"/>
            </a:schemeClr>
          </a:solidFill>
          <a:ln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E3CB2F7D-A3EF-42FD-AC23-5B0816BCF416}"/>
              </a:ext>
            </a:extLst>
          </p:cNvPr>
          <p:cNvCxnSpPr>
            <a:cxnSpLocks/>
            <a:stCxn id="14" idx="3"/>
            <a:endCxn id="30" idx="0"/>
          </p:cNvCxnSpPr>
          <p:nvPr/>
        </p:nvCxnSpPr>
        <p:spPr bwMode="auto">
          <a:xfrm>
            <a:off x="2243572" y="3857426"/>
            <a:ext cx="2182" cy="3127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E1DAA48-94CF-4916-8423-F7099567A474}"/>
              </a:ext>
            </a:extLst>
          </p:cNvPr>
          <p:cNvCxnSpPr>
            <a:stCxn id="30" idx="2"/>
            <a:endCxn id="32" idx="0"/>
          </p:cNvCxnSpPr>
          <p:nvPr/>
        </p:nvCxnSpPr>
        <p:spPr bwMode="auto">
          <a:xfrm>
            <a:off x="2245754" y="4890291"/>
            <a:ext cx="0" cy="3195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64DF4D5D-1874-4BFF-B731-81803ABEACBC}"/>
              </a:ext>
            </a:extLst>
          </p:cNvPr>
          <p:cNvSpPr/>
          <p:nvPr/>
        </p:nvSpPr>
        <p:spPr bwMode="auto">
          <a:xfrm>
            <a:off x="1417662" y="205658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Suitable Queries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D890209-87B5-46BD-8137-8890B0444D47}"/>
              </a:ext>
            </a:extLst>
          </p:cNvPr>
          <p:cNvCxnSpPr>
            <a:cxnSpLocks/>
            <a:stCxn id="42" idx="2"/>
            <a:endCxn id="14" idx="1"/>
          </p:cNvCxnSpPr>
          <p:nvPr/>
        </p:nvCxnSpPr>
        <p:spPr bwMode="auto">
          <a:xfrm flipH="1">
            <a:off x="2243572" y="2776661"/>
            <a:ext cx="2182" cy="36004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Gefaltete Ecke 87">
            <a:extLst>
              <a:ext uri="{FF2B5EF4-FFF2-40B4-BE49-F238E27FC236}">
                <a16:creationId xmlns:a16="http://schemas.microsoft.com/office/drawing/2014/main" id="{577404D8-B7E0-4100-9EFF-F43F5A17D36D}"/>
              </a:ext>
            </a:extLst>
          </p:cNvPr>
          <p:cNvSpPr/>
          <p:nvPr/>
        </p:nvSpPr>
        <p:spPr bwMode="auto">
          <a:xfrm>
            <a:off x="9347273" y="3158371"/>
            <a:ext cx="1269884" cy="1461291"/>
          </a:xfrm>
          <a:prstGeom prst="foldedCorner">
            <a:avLst>
              <a:gd name="adj" fmla="val 22314"/>
            </a:avLst>
          </a:prstGeom>
          <a:solidFill>
            <a:schemeClr val="accent3">
              <a:tint val="65000"/>
              <a:alpha val="50000"/>
            </a:schemeClr>
          </a:solidFill>
          <a:ln>
            <a:solidFill>
              <a:schemeClr val="accent3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List with relevant results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0C13BFE-F672-4D15-B6D6-4096A246A924}"/>
              </a:ext>
            </a:extLst>
          </p:cNvPr>
          <p:cNvSpPr/>
          <p:nvPr/>
        </p:nvSpPr>
        <p:spPr bwMode="auto">
          <a:xfrm>
            <a:off x="9154123" y="2059023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Backward Citations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727A0B-056F-4B72-BA80-2A30CDF9CC2B}"/>
              </a:ext>
            </a:extLst>
          </p:cNvPr>
          <p:cNvSpPr/>
          <p:nvPr/>
        </p:nvSpPr>
        <p:spPr bwMode="auto">
          <a:xfrm>
            <a:off x="9154123" y="4955590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Forward Citations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0F1AA81-C554-48B8-8180-C9EA7F90A108}"/>
              </a:ext>
            </a:extLst>
          </p:cNvPr>
          <p:cNvCxnSpPr>
            <a:stCxn id="48" idx="0"/>
            <a:endCxn id="49" idx="2"/>
          </p:cNvCxnSpPr>
          <p:nvPr/>
        </p:nvCxnSpPr>
        <p:spPr bwMode="auto">
          <a:xfrm flipV="1">
            <a:off x="9982215" y="2779103"/>
            <a:ext cx="0" cy="3792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ECADE8-0F4A-49D7-965F-9C50D26131AA}"/>
              </a:ext>
            </a:extLst>
          </p:cNvPr>
          <p:cNvCxnSpPr>
            <a:stCxn id="48" idx="2"/>
            <a:endCxn id="50" idx="0"/>
          </p:cNvCxnSpPr>
          <p:nvPr/>
        </p:nvCxnSpPr>
        <p:spPr bwMode="auto">
          <a:xfrm>
            <a:off x="9982215" y="4619662"/>
            <a:ext cx="0" cy="3359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5985415B-903F-4541-9807-8B9E85C07A20}"/>
              </a:ext>
            </a:extLst>
          </p:cNvPr>
          <p:cNvSpPr/>
          <p:nvPr/>
        </p:nvSpPr>
        <p:spPr bwMode="auto">
          <a:xfrm>
            <a:off x="479375" y="836712"/>
            <a:ext cx="3666147" cy="5544616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31DC47-406A-4649-8810-8F8AE25AF1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13" y="223465"/>
            <a:ext cx="1183762" cy="1096923"/>
          </a:xfrm>
          <a:prstGeom prst="rect">
            <a:avLst/>
          </a:prstGeom>
        </p:spPr>
      </p:pic>
      <p:sp>
        <p:nvSpPr>
          <p:cNvPr id="35" name="Rechteckige Legende 78">
            <a:extLst>
              <a:ext uri="{FF2B5EF4-FFF2-40B4-BE49-F238E27FC236}">
                <a16:creationId xmlns:a16="http://schemas.microsoft.com/office/drawing/2014/main" id="{7675F092-0B90-4D9B-8B7F-35A86174565B}"/>
              </a:ext>
            </a:extLst>
          </p:cNvPr>
          <p:cNvSpPr/>
          <p:nvPr/>
        </p:nvSpPr>
        <p:spPr bwMode="auto">
          <a:xfrm>
            <a:off x="3094357" y="2383217"/>
            <a:ext cx="1002433" cy="471054"/>
          </a:xfrm>
          <a:prstGeom prst="wedgeRectCallout">
            <a:avLst>
              <a:gd name="adj1" fmla="val -52348"/>
              <a:gd name="adj2" fmla="val -7724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“business ecosystem”</a:t>
            </a:r>
          </a:p>
        </p:txBody>
      </p:sp>
      <p:sp>
        <p:nvSpPr>
          <p:cNvPr id="36" name="Rechteckige Legende 78">
            <a:extLst>
              <a:ext uri="{FF2B5EF4-FFF2-40B4-BE49-F238E27FC236}">
                <a16:creationId xmlns:a16="http://schemas.microsoft.com/office/drawing/2014/main" id="{02953C96-634D-4431-9B66-D3DB166B3DC0}"/>
              </a:ext>
            </a:extLst>
          </p:cNvPr>
          <p:cNvSpPr/>
          <p:nvPr/>
        </p:nvSpPr>
        <p:spPr bwMode="auto">
          <a:xfrm>
            <a:off x="3255299" y="3991122"/>
            <a:ext cx="698251" cy="358177"/>
          </a:xfrm>
          <a:prstGeom prst="wedgeRectCallout">
            <a:avLst>
              <a:gd name="adj1" fmla="val 157"/>
              <a:gd name="adj2" fmla="val -10056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1,842</a:t>
            </a:r>
          </a:p>
        </p:txBody>
      </p:sp>
      <p:sp>
        <p:nvSpPr>
          <p:cNvPr id="39" name="Rechteckige Legende 78">
            <a:extLst>
              <a:ext uri="{FF2B5EF4-FFF2-40B4-BE49-F238E27FC236}">
                <a16:creationId xmlns:a16="http://schemas.microsoft.com/office/drawing/2014/main" id="{818822B5-F732-4D00-B633-1C5C75193030}"/>
              </a:ext>
            </a:extLst>
          </p:cNvPr>
          <p:cNvSpPr/>
          <p:nvPr/>
        </p:nvSpPr>
        <p:spPr bwMode="auto">
          <a:xfrm>
            <a:off x="3162297" y="4730507"/>
            <a:ext cx="700432" cy="319568"/>
          </a:xfrm>
          <a:prstGeom prst="wedgeRectCallout">
            <a:avLst>
              <a:gd name="adj1" fmla="val -64586"/>
              <a:gd name="adj2" fmla="val -11918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381</a:t>
            </a:r>
          </a:p>
        </p:txBody>
      </p:sp>
      <p:sp>
        <p:nvSpPr>
          <p:cNvPr id="40" name="Rechteckige Legende 78">
            <a:extLst>
              <a:ext uri="{FF2B5EF4-FFF2-40B4-BE49-F238E27FC236}">
                <a16:creationId xmlns:a16="http://schemas.microsoft.com/office/drawing/2014/main" id="{E7AC2FB7-0B0E-43B0-8031-1214E99C949B}"/>
              </a:ext>
            </a:extLst>
          </p:cNvPr>
          <p:cNvSpPr/>
          <p:nvPr/>
        </p:nvSpPr>
        <p:spPr bwMode="auto">
          <a:xfrm>
            <a:off x="3162297" y="5739910"/>
            <a:ext cx="700432" cy="319568"/>
          </a:xfrm>
          <a:prstGeom prst="wedgeRectCallout">
            <a:avLst>
              <a:gd name="adj1" fmla="val -64586"/>
              <a:gd name="adj2" fmla="val -11918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260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C5635BB-AF41-44A1-9F2D-0A696DDCF91B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  <a:hlinkClick r:id="rId4"/>
              </a:rPr>
              <a:t>https://cdn.pixabay.com/photo/2014/04/02/11/01/tick-305245_960_720.png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7779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9" grpId="0" animBg="1"/>
      <p:bldP spid="40" grpId="0" animBg="1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4DD1F64C-2CF8-42A2-BEE9-A4768D5A0916}"/>
              </a:ext>
            </a:extLst>
          </p:cNvPr>
          <p:cNvCxnSpPr/>
          <p:nvPr/>
        </p:nvCxnSpPr>
        <p:spPr bwMode="auto">
          <a:xfrm>
            <a:off x="8034444" y="959674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72DE4BF-423E-4694-98BF-6A6F2E363F55}"/>
              </a:ext>
            </a:extLst>
          </p:cNvPr>
          <p:cNvCxnSpPr/>
          <p:nvPr/>
        </p:nvCxnSpPr>
        <p:spPr bwMode="auto">
          <a:xfrm>
            <a:off x="4166032" y="959675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Current Status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538251D-D25A-4CBB-A74C-A0A54E5E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52E3E04A-C16C-46F7-A333-03251666B88E}"/>
              </a:ext>
            </a:extLst>
          </p:cNvPr>
          <p:cNvSpPr/>
          <p:nvPr/>
        </p:nvSpPr>
        <p:spPr bwMode="auto">
          <a:xfrm>
            <a:off x="949610" y="3136701"/>
            <a:ext cx="2592288" cy="720725"/>
          </a:xfrm>
          <a:prstGeom prst="can">
            <a:avLst/>
          </a:prstGeom>
          <a:solidFill>
            <a:srgbClr val="C4DCF2">
              <a:alpha val="50000"/>
            </a:srgbClr>
          </a:solidFill>
          <a:ln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4F22D7-5DA0-4370-A34B-FD06763B3539}"/>
              </a:ext>
            </a:extLst>
          </p:cNvPr>
          <p:cNvSpPr/>
          <p:nvPr/>
        </p:nvSpPr>
        <p:spPr bwMode="auto">
          <a:xfrm>
            <a:off x="1417662" y="959675"/>
            <a:ext cx="1656184" cy="720080"/>
          </a:xfrm>
          <a:prstGeom prst="rect">
            <a:avLst/>
          </a:prstGeom>
          <a:solidFill>
            <a:schemeClr val="accent6">
              <a:tint val="65000"/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Phase 1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591643-18D8-463F-9A48-FBBDA732471C}"/>
              </a:ext>
            </a:extLst>
          </p:cNvPr>
          <p:cNvSpPr/>
          <p:nvPr/>
        </p:nvSpPr>
        <p:spPr bwMode="auto">
          <a:xfrm>
            <a:off x="5266378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B9ED61-99B4-4C39-B3D7-17CFD67B6FC5}"/>
              </a:ext>
            </a:extLst>
          </p:cNvPr>
          <p:cNvSpPr/>
          <p:nvPr/>
        </p:nvSpPr>
        <p:spPr bwMode="auto">
          <a:xfrm>
            <a:off x="9155300" y="959675"/>
            <a:ext cx="1656184" cy="720080"/>
          </a:xfrm>
          <a:prstGeom prst="rect">
            <a:avLst/>
          </a:prstGeom>
          <a:solidFill>
            <a:schemeClr val="accent6">
              <a:tint val="65000"/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Phase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84EBC1-110C-447C-BA08-1D54D064B2D0}"/>
              </a:ext>
            </a:extLst>
          </p:cNvPr>
          <p:cNvSpPr/>
          <p:nvPr/>
        </p:nvSpPr>
        <p:spPr bwMode="auto">
          <a:xfrm>
            <a:off x="5261597" y="2059023"/>
            <a:ext cx="1656184" cy="20661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Read relevant results from Phase 1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96AB692-E8EE-4A02-9BD8-D15ADF75CE18}"/>
              </a:ext>
            </a:extLst>
          </p:cNvPr>
          <p:cNvSpPr txBox="1"/>
          <p:nvPr/>
        </p:nvSpPr>
        <p:spPr>
          <a:xfrm>
            <a:off x="1091444" y="3330304"/>
            <a:ext cx="2308620" cy="369332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dk1">
                    <a:alpha val="50000"/>
                  </a:schemeClr>
                </a:solidFill>
                <a:latin typeface="Arial" pitchFamily="34" charset="0"/>
              </a:rPr>
              <a:t>Querying</a:t>
            </a:r>
            <a:r>
              <a:rPr lang="de-DE" dirty="0">
                <a:solidFill>
                  <a:schemeClr val="dk1">
                    <a:alpha val="50000"/>
                  </a:schemeClr>
                </a:solidFill>
                <a:latin typeface="Arial" pitchFamily="34" charset="0"/>
              </a:rPr>
              <a:t> Databases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473BE1C-66BB-42C2-80D3-E152F5AC7D8F}"/>
              </a:ext>
            </a:extLst>
          </p:cNvPr>
          <p:cNvSpPr/>
          <p:nvPr/>
        </p:nvSpPr>
        <p:spPr bwMode="auto">
          <a:xfrm>
            <a:off x="1417662" y="4170211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Title, abstract, keywords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DA56AA9-FB30-404B-82D8-4AD4DF1B0A8E}"/>
              </a:ext>
            </a:extLst>
          </p:cNvPr>
          <p:cNvSpPr/>
          <p:nvPr/>
        </p:nvSpPr>
        <p:spPr bwMode="auto">
          <a:xfrm>
            <a:off x="1417662" y="5209859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Duplicate elimination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837E3DF-5899-4C18-B4BA-BCC26675D1E1}"/>
              </a:ext>
            </a:extLst>
          </p:cNvPr>
          <p:cNvSpPr/>
          <p:nvPr/>
        </p:nvSpPr>
        <p:spPr bwMode="auto">
          <a:xfrm>
            <a:off x="3134069" y="1050821"/>
            <a:ext cx="2063927" cy="531388"/>
          </a:xfrm>
          <a:prstGeom prst="rightArrow">
            <a:avLst/>
          </a:prstGeom>
          <a:solidFill>
            <a:schemeClr val="bg1">
              <a:alpha val="50000"/>
            </a:schemeClr>
          </a:solidFill>
          <a:ln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0F6C781-3696-497C-999D-200D9718603A}"/>
              </a:ext>
            </a:extLst>
          </p:cNvPr>
          <p:cNvSpPr/>
          <p:nvPr/>
        </p:nvSpPr>
        <p:spPr bwMode="auto">
          <a:xfrm>
            <a:off x="7011500" y="1050821"/>
            <a:ext cx="2063927" cy="531388"/>
          </a:xfrm>
          <a:prstGeom prst="rightArrow">
            <a:avLst/>
          </a:prstGeom>
          <a:solidFill>
            <a:schemeClr val="bg1">
              <a:alpha val="50000"/>
            </a:schemeClr>
          </a:solidFill>
          <a:ln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E3CB2F7D-A3EF-42FD-AC23-5B0816BCF416}"/>
              </a:ext>
            </a:extLst>
          </p:cNvPr>
          <p:cNvCxnSpPr>
            <a:stCxn id="14" idx="3"/>
            <a:endCxn id="30" idx="0"/>
          </p:cNvCxnSpPr>
          <p:nvPr/>
        </p:nvCxnSpPr>
        <p:spPr bwMode="auto">
          <a:xfrm>
            <a:off x="2245754" y="3857426"/>
            <a:ext cx="0" cy="3127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E1DAA48-94CF-4916-8423-F7099567A474}"/>
              </a:ext>
            </a:extLst>
          </p:cNvPr>
          <p:cNvCxnSpPr>
            <a:stCxn id="30" idx="2"/>
            <a:endCxn id="32" idx="0"/>
          </p:cNvCxnSpPr>
          <p:nvPr/>
        </p:nvCxnSpPr>
        <p:spPr bwMode="auto">
          <a:xfrm>
            <a:off x="2245754" y="4890291"/>
            <a:ext cx="0" cy="3195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64DF4D5D-1874-4BFF-B731-81803ABEACBC}"/>
              </a:ext>
            </a:extLst>
          </p:cNvPr>
          <p:cNvSpPr/>
          <p:nvPr/>
        </p:nvSpPr>
        <p:spPr bwMode="auto">
          <a:xfrm>
            <a:off x="1417662" y="2056581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Suitable Queries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D890209-87B5-46BD-8137-8890B0444D47}"/>
              </a:ext>
            </a:extLst>
          </p:cNvPr>
          <p:cNvCxnSpPr>
            <a:stCxn id="42" idx="2"/>
            <a:endCxn id="14" idx="1"/>
          </p:cNvCxnSpPr>
          <p:nvPr/>
        </p:nvCxnSpPr>
        <p:spPr bwMode="auto">
          <a:xfrm>
            <a:off x="2245754" y="2776661"/>
            <a:ext cx="0" cy="36004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Gefaltete Ecke 87">
            <a:extLst>
              <a:ext uri="{FF2B5EF4-FFF2-40B4-BE49-F238E27FC236}">
                <a16:creationId xmlns:a16="http://schemas.microsoft.com/office/drawing/2014/main" id="{577404D8-B7E0-4100-9EFF-F43F5A17D36D}"/>
              </a:ext>
            </a:extLst>
          </p:cNvPr>
          <p:cNvSpPr/>
          <p:nvPr/>
        </p:nvSpPr>
        <p:spPr bwMode="auto">
          <a:xfrm>
            <a:off x="9347273" y="3158371"/>
            <a:ext cx="1269884" cy="1461291"/>
          </a:xfrm>
          <a:prstGeom prst="foldedCorner">
            <a:avLst>
              <a:gd name="adj" fmla="val 22314"/>
            </a:avLst>
          </a:prstGeom>
          <a:solidFill>
            <a:schemeClr val="accent3">
              <a:tint val="65000"/>
              <a:alpha val="50000"/>
            </a:schemeClr>
          </a:solidFill>
          <a:ln>
            <a:solidFill>
              <a:schemeClr val="accent3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List with relevant results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0C13BFE-F672-4D15-B6D6-4096A246A924}"/>
              </a:ext>
            </a:extLst>
          </p:cNvPr>
          <p:cNvSpPr/>
          <p:nvPr/>
        </p:nvSpPr>
        <p:spPr bwMode="auto">
          <a:xfrm>
            <a:off x="9154123" y="2059023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Backward Citations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727A0B-056F-4B72-BA80-2A30CDF9CC2B}"/>
              </a:ext>
            </a:extLst>
          </p:cNvPr>
          <p:cNvSpPr/>
          <p:nvPr/>
        </p:nvSpPr>
        <p:spPr bwMode="auto">
          <a:xfrm>
            <a:off x="9154123" y="4955590"/>
            <a:ext cx="1656184" cy="720080"/>
          </a:xfrm>
          <a:prstGeom prst="rect">
            <a:avLst/>
          </a:prstGeom>
          <a:solidFill>
            <a:schemeClr val="accent4">
              <a:tint val="65000"/>
              <a:alpha val="50000"/>
            </a:schemeClr>
          </a:solidFill>
          <a:ln>
            <a:solidFill>
              <a:schemeClr val="accent4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>
                    <a:alpha val="50000"/>
                  </a:schemeClr>
                </a:solidFill>
                <a:cs typeface="Arial" pitchFamily="34" charset="0"/>
              </a:rPr>
              <a:t>Forward Citations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0F1AA81-C554-48B8-8180-C9EA7F90A108}"/>
              </a:ext>
            </a:extLst>
          </p:cNvPr>
          <p:cNvCxnSpPr>
            <a:stCxn id="48" idx="0"/>
            <a:endCxn id="49" idx="2"/>
          </p:cNvCxnSpPr>
          <p:nvPr/>
        </p:nvCxnSpPr>
        <p:spPr bwMode="auto">
          <a:xfrm flipV="1">
            <a:off x="9982215" y="2779103"/>
            <a:ext cx="0" cy="3792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ECADE8-0F4A-49D7-965F-9C50D26131AA}"/>
              </a:ext>
            </a:extLst>
          </p:cNvPr>
          <p:cNvCxnSpPr>
            <a:stCxn id="48" idx="2"/>
            <a:endCxn id="50" idx="0"/>
          </p:cNvCxnSpPr>
          <p:nvPr/>
        </p:nvCxnSpPr>
        <p:spPr bwMode="auto">
          <a:xfrm>
            <a:off x="9982215" y="4619662"/>
            <a:ext cx="0" cy="3359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Grafik 30">
            <a:extLst>
              <a:ext uri="{FF2B5EF4-FFF2-40B4-BE49-F238E27FC236}">
                <a16:creationId xmlns:a16="http://schemas.microsoft.com/office/drawing/2014/main" id="{C50D93ED-E7DB-46B4-8A0D-51BDEB4E1D7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13" y="223465"/>
            <a:ext cx="1183762" cy="1096923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418D880-F06E-4B06-9AE6-EEE6EC20C116}"/>
              </a:ext>
            </a:extLst>
          </p:cNvPr>
          <p:cNvSpPr/>
          <p:nvPr/>
        </p:nvSpPr>
        <p:spPr bwMode="auto">
          <a:xfrm>
            <a:off x="4371254" y="822574"/>
            <a:ext cx="3474166" cy="5544616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echteckige Legende 78">
            <a:extLst>
              <a:ext uri="{FF2B5EF4-FFF2-40B4-BE49-F238E27FC236}">
                <a16:creationId xmlns:a16="http://schemas.microsoft.com/office/drawing/2014/main" id="{95643AE8-B05B-45EF-BC4F-D9625DB830E4}"/>
              </a:ext>
            </a:extLst>
          </p:cNvPr>
          <p:cNvSpPr/>
          <p:nvPr/>
        </p:nvSpPr>
        <p:spPr bwMode="auto">
          <a:xfrm>
            <a:off x="3162297" y="5739910"/>
            <a:ext cx="700432" cy="319568"/>
          </a:xfrm>
          <a:prstGeom prst="wedgeRectCallout">
            <a:avLst>
              <a:gd name="adj1" fmla="val -64586"/>
              <a:gd name="adj2" fmla="val -119185"/>
            </a:avLst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shade val="50000"/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260</a:t>
            </a:r>
          </a:p>
        </p:txBody>
      </p:sp>
      <p:sp>
        <p:nvSpPr>
          <p:cNvPr id="37" name="Rechteckige Legende 78">
            <a:extLst>
              <a:ext uri="{FF2B5EF4-FFF2-40B4-BE49-F238E27FC236}">
                <a16:creationId xmlns:a16="http://schemas.microsoft.com/office/drawing/2014/main" id="{E0D99169-22A7-4AB3-A254-E7A9ED304A34}"/>
              </a:ext>
            </a:extLst>
          </p:cNvPr>
          <p:cNvSpPr/>
          <p:nvPr/>
        </p:nvSpPr>
        <p:spPr bwMode="auto">
          <a:xfrm>
            <a:off x="6266723" y="4332677"/>
            <a:ext cx="1328495" cy="1115228"/>
          </a:xfrm>
          <a:prstGeom prst="wedgeRectCallout">
            <a:avLst>
              <a:gd name="adj1" fmla="val -47329"/>
              <a:gd name="adj2" fmla="val -6948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From past to present: finished with all results until 2014</a:t>
            </a:r>
          </a:p>
        </p:txBody>
      </p:sp>
    </p:spTree>
    <p:extLst>
      <p:ext uri="{BB962C8B-B14F-4D97-AF65-F5344CB8AC3E}">
        <p14:creationId xmlns:p14="http://schemas.microsoft.com/office/powerpoint/2010/main" val="3054939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– Concept Business Ecosystem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DE949C1B-3E43-48F0-BD15-278ADBCE4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2" y="1556792"/>
            <a:ext cx="5659968" cy="4824959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Core Business</a:t>
            </a:r>
          </a:p>
          <a:p>
            <a:pPr marL="642937" lvl="1" indent="-285750"/>
            <a:r>
              <a:rPr lang="de-DE" dirty="0"/>
              <a:t>Main </a:t>
            </a:r>
            <a:r>
              <a:rPr lang="de-DE" dirty="0" err="1"/>
              <a:t>contributors</a:t>
            </a:r>
            <a:endParaRPr lang="de-DE" dirty="0"/>
          </a:p>
          <a:p>
            <a:pPr marL="642937" lvl="1" indent="-285750"/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suppliers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Extended Enterprise</a:t>
            </a:r>
          </a:p>
          <a:p>
            <a:pPr marL="642937" lvl="1" indent="-285750"/>
            <a:r>
              <a:rPr lang="de-DE" dirty="0"/>
              <a:t>Customers</a:t>
            </a:r>
          </a:p>
          <a:p>
            <a:pPr marL="642937" lvl="1" indent="-285750"/>
            <a:r>
              <a:rPr lang="de-DE" dirty="0" err="1"/>
              <a:t>Suppliers</a:t>
            </a:r>
            <a:r>
              <a:rPr lang="de-DE" dirty="0"/>
              <a:t> of own </a:t>
            </a:r>
            <a:r>
              <a:rPr lang="de-DE" dirty="0" err="1"/>
              <a:t>suppliers</a:t>
            </a:r>
            <a:r>
              <a:rPr lang="de-DE" dirty="0"/>
              <a:t> </a:t>
            </a:r>
            <a:r>
              <a:rPr lang="de-DE">
                <a:sym typeface="Wingdings" panose="05000000000000000000" pitchFamily="2" charset="2"/>
              </a:rPr>
              <a:t> Supply Chain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Business Ecosystem</a:t>
            </a:r>
          </a:p>
          <a:p>
            <a:pPr marL="642937" lvl="1" indent="-285750"/>
            <a:r>
              <a:rPr lang="de-DE" dirty="0"/>
              <a:t>Government</a:t>
            </a:r>
          </a:p>
          <a:p>
            <a:pPr marL="642937" lvl="1" indent="-285750"/>
            <a:r>
              <a:rPr lang="de-DE" dirty="0"/>
              <a:t>Investors and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stakeholders</a:t>
            </a:r>
            <a:endParaRPr lang="de-DE" dirty="0"/>
          </a:p>
          <a:p>
            <a:pPr marL="642937" lvl="1" indent="-28575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© sebis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8FD044B-FC12-48E3-A54E-EC926A59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BB90416-C4EF-4846-A729-5FCA434D23CF}"/>
              </a:ext>
            </a:extLst>
          </p:cNvPr>
          <p:cNvSpPr/>
          <p:nvPr/>
        </p:nvSpPr>
        <p:spPr bwMode="auto">
          <a:xfrm>
            <a:off x="432042" y="1197137"/>
            <a:ext cx="5200784" cy="49685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Business Ecosystem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11BA743-FFC1-4E9B-8AFF-1FE5A6F2DF98}"/>
              </a:ext>
            </a:extLst>
          </p:cNvPr>
          <p:cNvSpPr/>
          <p:nvPr/>
        </p:nvSpPr>
        <p:spPr bwMode="auto">
          <a:xfrm>
            <a:off x="907434" y="2349265"/>
            <a:ext cx="4320480" cy="29523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Extended Enterprise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F7128D3-B6EF-40B2-BDED-FEC308547C78}"/>
              </a:ext>
            </a:extLst>
          </p:cNvPr>
          <p:cNvSpPr/>
          <p:nvPr/>
        </p:nvSpPr>
        <p:spPr bwMode="auto">
          <a:xfrm>
            <a:off x="1483498" y="3208886"/>
            <a:ext cx="3168352" cy="151216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Core Business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A7199A2-CF7D-4FFE-90E4-C70A139DB9C1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[2] and [4]</a:t>
            </a:r>
          </a:p>
        </p:txBody>
      </p:sp>
      <p:sp>
        <p:nvSpPr>
          <p:cNvPr id="13" name="Rechteckige Legende 78">
            <a:extLst>
              <a:ext uri="{FF2B5EF4-FFF2-40B4-BE49-F238E27FC236}">
                <a16:creationId xmlns:a16="http://schemas.microsoft.com/office/drawing/2014/main" id="{C65568E1-71A3-467C-9B76-C46C4A9FFE15}"/>
              </a:ext>
            </a:extLst>
          </p:cNvPr>
          <p:cNvSpPr/>
          <p:nvPr/>
        </p:nvSpPr>
        <p:spPr bwMode="auto">
          <a:xfrm>
            <a:off x="6384032" y="5193092"/>
            <a:ext cx="1204488" cy="504353"/>
          </a:xfrm>
          <a:prstGeom prst="wedgeRectCallout">
            <a:avLst>
              <a:gd name="adj1" fmla="val -49977"/>
              <a:gd name="adj2" fmla="val -13018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</p:spTree>
    <p:extLst>
      <p:ext uri="{BB962C8B-B14F-4D97-AF65-F5344CB8AC3E}">
        <p14:creationId xmlns:p14="http://schemas.microsoft.com/office/powerpoint/2010/main" val="741811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– Evolution of a Business Ecosystem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8FD044B-FC12-48E3-A54E-EC926A59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831C35B-C16D-47A0-994E-FC777BFA6ED0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[2] , [4], [5] and [8]</a:t>
            </a:r>
          </a:p>
        </p:txBody>
      </p:sp>
      <p:sp>
        <p:nvSpPr>
          <p:cNvPr id="10" name="Pfeil: Fünfeck 9">
            <a:extLst>
              <a:ext uri="{FF2B5EF4-FFF2-40B4-BE49-F238E27FC236}">
                <a16:creationId xmlns:a16="http://schemas.microsoft.com/office/drawing/2014/main" id="{DDB13288-07D7-48C3-886C-FC57C2FB1917}"/>
              </a:ext>
            </a:extLst>
          </p:cNvPr>
          <p:cNvSpPr/>
          <p:nvPr/>
        </p:nvSpPr>
        <p:spPr bwMode="auto">
          <a:xfrm>
            <a:off x="499085" y="2780928"/>
            <a:ext cx="1944216" cy="720725"/>
          </a:xfrm>
          <a:prstGeom prst="homePlat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/>
              <a:t>Emergence</a:t>
            </a: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E9073FA-7CE0-4520-A08E-BB44A4C7FEA8}"/>
              </a:ext>
            </a:extLst>
          </p:cNvPr>
          <p:cNvSpPr/>
          <p:nvPr/>
        </p:nvSpPr>
        <p:spPr bwMode="auto">
          <a:xfrm>
            <a:off x="2295653" y="2780928"/>
            <a:ext cx="2304256" cy="720725"/>
          </a:xfrm>
          <a:prstGeom prst="chevron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Development</a:t>
            </a:r>
          </a:p>
        </p:txBody>
      </p:sp>
      <p:sp>
        <p:nvSpPr>
          <p:cNvPr id="12" name="Pfeil: Chevron 11">
            <a:extLst>
              <a:ext uri="{FF2B5EF4-FFF2-40B4-BE49-F238E27FC236}">
                <a16:creationId xmlns:a16="http://schemas.microsoft.com/office/drawing/2014/main" id="{F92631A2-08AF-434D-B307-9154FC7A9177}"/>
              </a:ext>
            </a:extLst>
          </p:cNvPr>
          <p:cNvSpPr/>
          <p:nvPr/>
        </p:nvSpPr>
        <p:spPr bwMode="auto">
          <a:xfrm>
            <a:off x="4439816" y="2780928"/>
            <a:ext cx="2304256" cy="720725"/>
          </a:xfrm>
          <a:prstGeom prst="chevron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Competition</a:t>
            </a:r>
          </a:p>
        </p:txBody>
      </p:sp>
      <p:sp>
        <p:nvSpPr>
          <p:cNvPr id="15" name="Pfeil: Fünfeck 14">
            <a:extLst>
              <a:ext uri="{FF2B5EF4-FFF2-40B4-BE49-F238E27FC236}">
                <a16:creationId xmlns:a16="http://schemas.microsoft.com/office/drawing/2014/main" id="{9921974D-BBA9-4141-9783-00B8B33D47EA}"/>
              </a:ext>
            </a:extLst>
          </p:cNvPr>
          <p:cNvSpPr/>
          <p:nvPr/>
        </p:nvSpPr>
        <p:spPr bwMode="auto">
          <a:xfrm>
            <a:off x="7304060" y="2085618"/>
            <a:ext cx="1944216" cy="593347"/>
          </a:xfrm>
          <a:prstGeom prst="homePlate">
            <a:avLst/>
          </a:prstGeom>
          <a:solidFill>
            <a:srgbClr val="C4DCF2"/>
          </a:solidFill>
          <a:ln cap="flat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Innovation</a:t>
            </a:r>
          </a:p>
        </p:txBody>
      </p:sp>
      <p:sp>
        <p:nvSpPr>
          <p:cNvPr id="16" name="Pfeil: Fünfeck 15">
            <a:extLst>
              <a:ext uri="{FF2B5EF4-FFF2-40B4-BE49-F238E27FC236}">
                <a16:creationId xmlns:a16="http://schemas.microsoft.com/office/drawing/2014/main" id="{ADE52D3A-0AC3-4A8E-95B3-CBF824BF9D01}"/>
              </a:ext>
            </a:extLst>
          </p:cNvPr>
          <p:cNvSpPr/>
          <p:nvPr/>
        </p:nvSpPr>
        <p:spPr bwMode="auto">
          <a:xfrm>
            <a:off x="7304060" y="3593768"/>
            <a:ext cx="1944216" cy="593347"/>
          </a:xfrm>
          <a:prstGeom prst="homePlate">
            <a:avLst/>
          </a:prstGeom>
          <a:solidFill>
            <a:srgbClr val="EDB8A9"/>
          </a:solidFill>
          <a:ln cap="flat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Death</a:t>
            </a:r>
          </a:p>
        </p:txBody>
      </p:sp>
      <p:sp>
        <p:nvSpPr>
          <p:cNvPr id="17" name="Verbotsymbol 16">
            <a:extLst>
              <a:ext uri="{FF2B5EF4-FFF2-40B4-BE49-F238E27FC236}">
                <a16:creationId xmlns:a16="http://schemas.microsoft.com/office/drawing/2014/main" id="{3DDB94CF-6310-4DA3-89E9-619E186E019B}"/>
              </a:ext>
            </a:extLst>
          </p:cNvPr>
          <p:cNvSpPr/>
          <p:nvPr/>
        </p:nvSpPr>
        <p:spPr bwMode="auto">
          <a:xfrm>
            <a:off x="9644982" y="3141290"/>
            <a:ext cx="1512168" cy="1440160"/>
          </a:xfrm>
          <a:prstGeom prst="noSmoking">
            <a:avLst/>
          </a:prstGeom>
          <a:solidFill>
            <a:srgbClr val="EDB8A9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Kreis: nicht ausgefüllt 17">
            <a:extLst>
              <a:ext uri="{FF2B5EF4-FFF2-40B4-BE49-F238E27FC236}">
                <a16:creationId xmlns:a16="http://schemas.microsoft.com/office/drawing/2014/main" id="{67311BFE-6D0D-468B-971E-328E2BD85C71}"/>
              </a:ext>
            </a:extLst>
          </p:cNvPr>
          <p:cNvSpPr/>
          <p:nvPr/>
        </p:nvSpPr>
        <p:spPr bwMode="auto">
          <a:xfrm>
            <a:off x="9644982" y="1662808"/>
            <a:ext cx="1512168" cy="1438967"/>
          </a:xfrm>
          <a:prstGeom prst="donut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Halber Rahmen 18">
            <a:extLst>
              <a:ext uri="{FF2B5EF4-FFF2-40B4-BE49-F238E27FC236}">
                <a16:creationId xmlns:a16="http://schemas.microsoft.com/office/drawing/2014/main" id="{7A423E12-0610-468D-9964-EEEF7C00F104}"/>
              </a:ext>
            </a:extLst>
          </p:cNvPr>
          <p:cNvSpPr/>
          <p:nvPr/>
        </p:nvSpPr>
        <p:spPr bwMode="auto">
          <a:xfrm rot="8273062">
            <a:off x="9978106" y="1472214"/>
            <a:ext cx="660511" cy="731463"/>
          </a:xfrm>
          <a:prstGeom prst="halfFram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0F3EAE1-A604-4B4A-8779-7D5E7389064B}"/>
              </a:ext>
            </a:extLst>
          </p:cNvPr>
          <p:cNvSpPr/>
          <p:nvPr/>
        </p:nvSpPr>
        <p:spPr bwMode="auto">
          <a:xfrm>
            <a:off x="10308361" y="1666393"/>
            <a:ext cx="216024" cy="371458"/>
          </a:xfrm>
          <a:prstGeom prst="rect">
            <a:avLst/>
          </a:prstGeom>
          <a:solidFill>
            <a:srgbClr val="C4DCF2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Geschweifte Klammer links 20">
            <a:extLst>
              <a:ext uri="{FF2B5EF4-FFF2-40B4-BE49-F238E27FC236}">
                <a16:creationId xmlns:a16="http://schemas.microsoft.com/office/drawing/2014/main" id="{C4E292EB-A165-4FAA-9E3D-3DCD540C7048}"/>
              </a:ext>
            </a:extLst>
          </p:cNvPr>
          <p:cNvSpPr/>
          <p:nvPr/>
        </p:nvSpPr>
        <p:spPr bwMode="auto">
          <a:xfrm>
            <a:off x="6727996" y="2386974"/>
            <a:ext cx="576064" cy="1508632"/>
          </a:xfrm>
          <a:prstGeom prst="leftBrac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ige Legende 78">
            <a:extLst>
              <a:ext uri="{FF2B5EF4-FFF2-40B4-BE49-F238E27FC236}">
                <a16:creationId xmlns:a16="http://schemas.microsoft.com/office/drawing/2014/main" id="{28B97FC3-2210-4D79-A74F-32381D3429B1}"/>
              </a:ext>
            </a:extLst>
          </p:cNvPr>
          <p:cNvSpPr/>
          <p:nvPr/>
        </p:nvSpPr>
        <p:spPr bwMode="auto">
          <a:xfrm>
            <a:off x="3283618" y="1196704"/>
            <a:ext cx="1204488" cy="504353"/>
          </a:xfrm>
          <a:prstGeom prst="wedgeRectCallout">
            <a:avLst>
              <a:gd name="adj1" fmla="val -49977"/>
              <a:gd name="adj2" fmla="val -13018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</p:spTree>
    <p:extLst>
      <p:ext uri="{BB962C8B-B14F-4D97-AF65-F5344CB8AC3E}">
        <p14:creationId xmlns:p14="http://schemas.microsoft.com/office/powerpoint/2010/main" val="3482114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fik 38">
            <a:extLst>
              <a:ext uri="{FF2B5EF4-FFF2-40B4-BE49-F238E27FC236}">
                <a16:creationId xmlns:a16="http://schemas.microsoft.com/office/drawing/2014/main" id="{9AAC7FA8-1434-4DFF-8038-4363C78A4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60" y="3274713"/>
            <a:ext cx="1616820" cy="1124744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C20C768E-783F-45A2-993E-501C9FC0E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313" y="2836625"/>
            <a:ext cx="673639" cy="6736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– Insights from the Literature Review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8FD044B-FC12-48E3-A54E-EC926A59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831C35B-C16D-47A0-994E-FC777BFA6ED0}"/>
              </a:ext>
            </a:extLst>
          </p:cNvPr>
          <p:cNvSpPr/>
          <p:nvPr/>
        </p:nvSpPr>
        <p:spPr>
          <a:xfrm>
            <a:off x="332904" y="6093297"/>
            <a:ext cx="11524664" cy="33855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  <a:hlinkClick r:id="rId5"/>
              </a:rPr>
              <a:t>https://1000logos.net/wp-content/uploads/2017/05/Old-Walmart-logo.jpg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6"/>
              </a:rPr>
              <a:t>https://shmector.com/_ph/2/176619361.png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7"/>
              </a:rPr>
              <a:t>http://iadvise.blogspot.com/2015/10/apple-logo.html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</a:t>
            </a:r>
          </a:p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  <a:hlinkClick r:id="rId8"/>
              </a:rPr>
              <a:t>http://drawingzoro.com/wp-content/uploads/2018/03/sketch-of-a-cellphone-cellphone-sketch-cell-phone-coloring-pages543032-drawings.png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, [2] , [4], [5] and [8]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DF83ADF-CF9F-4C83-9571-8AF02A5E8DB6}"/>
              </a:ext>
            </a:extLst>
          </p:cNvPr>
          <p:cNvSpPr/>
          <p:nvPr/>
        </p:nvSpPr>
        <p:spPr bwMode="auto">
          <a:xfrm>
            <a:off x="332903" y="1031108"/>
            <a:ext cx="2736304" cy="144016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Properties of a Business Ecosystem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F7741A3-A967-4F89-8688-20AEBB012931}"/>
              </a:ext>
            </a:extLst>
          </p:cNvPr>
          <p:cNvSpPr/>
          <p:nvPr/>
        </p:nvSpPr>
        <p:spPr bwMode="auto">
          <a:xfrm>
            <a:off x="1201913" y="4653136"/>
            <a:ext cx="2736304" cy="144016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Different types with ambiguous definitions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8CAE497-817F-49FC-9CDD-DB77C2E8D441}"/>
              </a:ext>
            </a:extLst>
          </p:cNvPr>
          <p:cNvSpPr/>
          <p:nvPr/>
        </p:nvSpPr>
        <p:spPr bwMode="auto">
          <a:xfrm>
            <a:off x="767408" y="2842122"/>
            <a:ext cx="2736304" cy="144016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Application of BE concept relevant for definition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CB0CBFB7-C5C5-4673-89E7-70E559EFE362}"/>
              </a:ext>
            </a:extLst>
          </p:cNvPr>
          <p:cNvCxnSpPr/>
          <p:nvPr/>
        </p:nvCxnSpPr>
        <p:spPr bwMode="auto">
          <a:xfrm>
            <a:off x="332903" y="2471268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F29CC11-CFC9-4B6B-93D2-5DC77E0FEDC5}"/>
              </a:ext>
            </a:extLst>
          </p:cNvPr>
          <p:cNvCxnSpPr/>
          <p:nvPr/>
        </p:nvCxnSpPr>
        <p:spPr bwMode="auto">
          <a:xfrm>
            <a:off x="3069207" y="2471268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DCD149F5-6323-4330-A00E-20A5F5F3E034}"/>
              </a:ext>
            </a:extLst>
          </p:cNvPr>
          <p:cNvCxnSpPr/>
          <p:nvPr/>
        </p:nvCxnSpPr>
        <p:spPr bwMode="auto">
          <a:xfrm>
            <a:off x="767408" y="4282282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84EE6732-2427-43BB-B723-E095D8102C33}"/>
              </a:ext>
            </a:extLst>
          </p:cNvPr>
          <p:cNvCxnSpPr/>
          <p:nvPr/>
        </p:nvCxnSpPr>
        <p:spPr bwMode="auto">
          <a:xfrm>
            <a:off x="3503712" y="4282282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Pfeil: Fünfeck 28">
            <a:extLst>
              <a:ext uri="{FF2B5EF4-FFF2-40B4-BE49-F238E27FC236}">
                <a16:creationId xmlns:a16="http://schemas.microsoft.com/office/drawing/2014/main" id="{ADD2AB6C-E125-4152-BE9A-8A1EB1B92642}"/>
              </a:ext>
            </a:extLst>
          </p:cNvPr>
          <p:cNvSpPr/>
          <p:nvPr/>
        </p:nvSpPr>
        <p:spPr bwMode="auto">
          <a:xfrm flipH="1">
            <a:off x="4034421" y="1033766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Loosely coupled network</a:t>
            </a:r>
          </a:p>
        </p:txBody>
      </p:sp>
      <p:sp>
        <p:nvSpPr>
          <p:cNvPr id="30" name="Pfeil: Fünfeck 29">
            <a:extLst>
              <a:ext uri="{FF2B5EF4-FFF2-40B4-BE49-F238E27FC236}">
                <a16:creationId xmlns:a16="http://schemas.microsoft.com/office/drawing/2014/main" id="{59F51A64-8EBF-4C9D-BD77-5998538BE7BA}"/>
              </a:ext>
            </a:extLst>
          </p:cNvPr>
          <p:cNvSpPr/>
          <p:nvPr/>
        </p:nvSpPr>
        <p:spPr bwMode="auto">
          <a:xfrm flipH="1">
            <a:off x="4034421" y="2039220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Members co-evolve</a:t>
            </a:r>
          </a:p>
        </p:txBody>
      </p:sp>
      <p:sp>
        <p:nvSpPr>
          <p:cNvPr id="31" name="Pfeil: Fünfeck 30">
            <a:extLst>
              <a:ext uri="{FF2B5EF4-FFF2-40B4-BE49-F238E27FC236}">
                <a16:creationId xmlns:a16="http://schemas.microsoft.com/office/drawing/2014/main" id="{0E07E6E7-19E7-42A8-BF34-F01345D3A5EC}"/>
              </a:ext>
            </a:extLst>
          </p:cNvPr>
          <p:cNvSpPr/>
          <p:nvPr/>
        </p:nvSpPr>
        <p:spPr bwMode="auto">
          <a:xfrm flipH="1">
            <a:off x="4034421" y="1535164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Different roles</a:t>
            </a:r>
          </a:p>
        </p:txBody>
      </p:sp>
      <p:sp>
        <p:nvSpPr>
          <p:cNvPr id="32" name="Pfeil: Fünfeck 31">
            <a:extLst>
              <a:ext uri="{FF2B5EF4-FFF2-40B4-BE49-F238E27FC236}">
                <a16:creationId xmlns:a16="http://schemas.microsoft.com/office/drawing/2014/main" id="{33CDDADA-B2DF-473F-93A8-850BCBBEC845}"/>
              </a:ext>
            </a:extLst>
          </p:cNvPr>
          <p:cNvSpPr/>
          <p:nvPr/>
        </p:nvSpPr>
        <p:spPr bwMode="auto">
          <a:xfrm flipH="1">
            <a:off x="4367808" y="2836625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Stable vs. emerging industry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6427861A-213D-42E3-A489-D859D0520C67}"/>
              </a:ext>
            </a:extLst>
          </p:cNvPr>
          <p:cNvSpPr/>
          <p:nvPr/>
        </p:nvSpPr>
        <p:spPr bwMode="auto">
          <a:xfrm flipH="1">
            <a:off x="4367808" y="3528856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Adapted to different use cases</a:t>
            </a:r>
          </a:p>
        </p:txBody>
      </p:sp>
      <p:sp>
        <p:nvSpPr>
          <p:cNvPr id="34" name="Pfeil: Fünfeck 33">
            <a:extLst>
              <a:ext uri="{FF2B5EF4-FFF2-40B4-BE49-F238E27FC236}">
                <a16:creationId xmlns:a16="http://schemas.microsoft.com/office/drawing/2014/main" id="{0C47971B-F696-40B0-B1D7-AA4748FECC8A}"/>
              </a:ext>
            </a:extLst>
          </p:cNvPr>
          <p:cNvSpPr/>
          <p:nvPr/>
        </p:nvSpPr>
        <p:spPr bwMode="auto">
          <a:xfrm flipH="1">
            <a:off x="4884600" y="5391073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Digital Business Ecosystem (DBE)</a:t>
            </a:r>
          </a:p>
        </p:txBody>
      </p:sp>
      <p:sp>
        <p:nvSpPr>
          <p:cNvPr id="35" name="Pfeil: Fünfeck 34">
            <a:extLst>
              <a:ext uri="{FF2B5EF4-FFF2-40B4-BE49-F238E27FC236}">
                <a16:creationId xmlns:a16="http://schemas.microsoft.com/office/drawing/2014/main" id="{E4E08FA0-7E5A-4104-B55E-44B55C785A90}"/>
              </a:ext>
            </a:extLst>
          </p:cNvPr>
          <p:cNvSpPr/>
          <p:nvPr/>
        </p:nvSpPr>
        <p:spPr bwMode="auto">
          <a:xfrm flipH="1">
            <a:off x="4884600" y="4647639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Software Ecosystem (SECO)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38F96AE0-B983-441F-B314-ACA1371F89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520" y="3451101"/>
            <a:ext cx="968981" cy="726736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1FFD1977-AEC0-4680-BCD1-FA782A5625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74001" y="2830052"/>
            <a:ext cx="786554" cy="673640"/>
          </a:xfrm>
          <a:prstGeom prst="rect">
            <a:avLst/>
          </a:prstGeom>
        </p:spPr>
      </p:pic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89459A89-2CEF-4674-9592-738C38F8F921}"/>
              </a:ext>
            </a:extLst>
          </p:cNvPr>
          <p:cNvGrpSpPr/>
          <p:nvPr/>
        </p:nvGrpSpPr>
        <p:grpSpPr>
          <a:xfrm>
            <a:off x="8513304" y="1551530"/>
            <a:ext cx="413792" cy="432049"/>
            <a:chOff x="572022" y="2923566"/>
            <a:chExt cx="659253" cy="707501"/>
          </a:xfrm>
          <a:solidFill>
            <a:srgbClr val="FF0000"/>
          </a:solidFill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F8A72AF4-99B2-4F46-898B-D0AF78D3D0CF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6" name="Kreis 8">
              <a:extLst>
                <a:ext uri="{FF2B5EF4-FFF2-40B4-BE49-F238E27FC236}">
                  <a16:creationId xmlns:a16="http://schemas.microsoft.com/office/drawing/2014/main" id="{EC841A5C-8358-46DA-B426-87A329D0CC9A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A4A8A70-0407-4E57-8509-BFAE25A20713}"/>
              </a:ext>
            </a:extLst>
          </p:cNvPr>
          <p:cNvGrpSpPr/>
          <p:nvPr/>
        </p:nvGrpSpPr>
        <p:grpSpPr>
          <a:xfrm>
            <a:off x="9071843" y="1557656"/>
            <a:ext cx="413792" cy="432049"/>
            <a:chOff x="572022" y="2923566"/>
            <a:chExt cx="659253" cy="707501"/>
          </a:xfrm>
          <a:solidFill>
            <a:srgbClr val="EDB8A9"/>
          </a:solidFill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B6AFB351-066C-420F-8BA9-F9F457686029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2" name="Kreis 8">
              <a:extLst>
                <a:ext uri="{FF2B5EF4-FFF2-40B4-BE49-F238E27FC236}">
                  <a16:creationId xmlns:a16="http://schemas.microsoft.com/office/drawing/2014/main" id="{D17C2E23-FD16-4073-87D6-3C867E89D966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24BCFED4-96DC-4BDC-A414-86E2638BB478}"/>
              </a:ext>
            </a:extLst>
          </p:cNvPr>
          <p:cNvGrpSpPr/>
          <p:nvPr/>
        </p:nvGrpSpPr>
        <p:grpSpPr>
          <a:xfrm>
            <a:off x="9630382" y="1556022"/>
            <a:ext cx="413792" cy="432049"/>
            <a:chOff x="572022" y="2923566"/>
            <a:chExt cx="659253" cy="707501"/>
          </a:xfrm>
          <a:solidFill>
            <a:srgbClr val="C4DCF2"/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B79A2208-2E35-417C-9E54-A6A9DD134115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5" name="Kreis 8">
              <a:extLst>
                <a:ext uri="{FF2B5EF4-FFF2-40B4-BE49-F238E27FC236}">
                  <a16:creationId xmlns:a16="http://schemas.microsoft.com/office/drawing/2014/main" id="{0430A52F-4D47-4314-8BD7-8F1BA0505353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657875F3-F807-45D1-84D9-311960B76701}"/>
              </a:ext>
            </a:extLst>
          </p:cNvPr>
          <p:cNvGrpSpPr/>
          <p:nvPr/>
        </p:nvGrpSpPr>
        <p:grpSpPr>
          <a:xfrm>
            <a:off x="10185875" y="1556022"/>
            <a:ext cx="413792" cy="432049"/>
            <a:chOff x="572022" y="2923566"/>
            <a:chExt cx="659253" cy="707501"/>
          </a:xfrm>
          <a:solidFill>
            <a:srgbClr val="C1C8A3"/>
          </a:solidFill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8D3723C7-7AD6-428C-AC24-973EB19F5346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10BA97F4-F00F-4C4D-AC02-0016A5BB625F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19E380C5-0D4E-4445-BC96-9D480E275633}"/>
              </a:ext>
            </a:extLst>
          </p:cNvPr>
          <p:cNvGrpSpPr/>
          <p:nvPr/>
        </p:nvGrpSpPr>
        <p:grpSpPr>
          <a:xfrm>
            <a:off x="9292205" y="4715060"/>
            <a:ext cx="559874" cy="391616"/>
            <a:chOff x="6976839" y="1500827"/>
            <a:chExt cx="559874" cy="391616"/>
          </a:xfrm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34D2F43E-939F-407C-A241-6C554EE6AE9B}"/>
                </a:ext>
              </a:extLst>
            </p:cNvPr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F4589BFA-FD0E-4638-B969-616452CEEF68}"/>
                </a:ext>
              </a:extLst>
            </p:cNvPr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CB6668FE-9E96-4E82-B2FC-48DA70C24E86}"/>
                </a:ext>
              </a:extLst>
            </p:cNvPr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C8824AFE-224C-4683-BD89-487001B099B1}"/>
                </a:ext>
              </a:extLst>
            </p:cNvPr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D5F5418A-F559-41E6-B748-634AD214F076}"/>
                </a:ext>
              </a:extLst>
            </p:cNvPr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Ellipse 46">
            <a:extLst>
              <a:ext uri="{FF2B5EF4-FFF2-40B4-BE49-F238E27FC236}">
                <a16:creationId xmlns:a16="http://schemas.microsoft.com/office/drawing/2014/main" id="{5E14A7A2-1285-4892-B41C-B67D01D451E4}"/>
              </a:ext>
            </a:extLst>
          </p:cNvPr>
          <p:cNvSpPr/>
          <p:nvPr/>
        </p:nvSpPr>
        <p:spPr bwMode="auto">
          <a:xfrm>
            <a:off x="10302616" y="5477246"/>
            <a:ext cx="775909" cy="413966"/>
          </a:xfrm>
          <a:custGeom>
            <a:avLst/>
            <a:gdLst/>
            <a:ahLst/>
            <a:cxnLst/>
            <a:rect l="l" t="t" r="r" b="b"/>
            <a:pathLst>
              <a:path w="1490966" h="661374">
                <a:moveTo>
                  <a:pt x="882067" y="0"/>
                </a:moveTo>
                <a:cubicBezTo>
                  <a:pt x="1031495" y="0"/>
                  <a:pt x="1157883" y="94445"/>
                  <a:pt x="1198125" y="224882"/>
                </a:cubicBezTo>
                <a:cubicBezTo>
                  <a:pt x="1213923" y="221952"/>
                  <a:pt x="1230281" y="220426"/>
                  <a:pt x="1247033" y="220426"/>
                </a:cubicBezTo>
                <a:cubicBezTo>
                  <a:pt x="1381753" y="220426"/>
                  <a:pt x="1490966" y="319136"/>
                  <a:pt x="1490966" y="440900"/>
                </a:cubicBezTo>
                <a:cubicBezTo>
                  <a:pt x="1490966" y="555058"/>
                  <a:pt x="1394971" y="648952"/>
                  <a:pt x="1271857" y="659112"/>
                </a:cubicBezTo>
                <a:lnTo>
                  <a:pt x="1271857" y="661374"/>
                </a:lnTo>
                <a:lnTo>
                  <a:pt x="1247033" y="661374"/>
                </a:lnTo>
                <a:lnTo>
                  <a:pt x="207929" y="661374"/>
                </a:lnTo>
                <a:lnTo>
                  <a:pt x="207928" y="661374"/>
                </a:lnTo>
                <a:lnTo>
                  <a:pt x="207928" y="661374"/>
                </a:lnTo>
                <a:cubicBezTo>
                  <a:pt x="93092" y="661374"/>
                  <a:pt x="0" y="562664"/>
                  <a:pt x="0" y="440900"/>
                </a:cubicBezTo>
                <a:cubicBezTo>
                  <a:pt x="0" y="319136"/>
                  <a:pt x="93093" y="220426"/>
                  <a:pt x="207929" y="220426"/>
                </a:cubicBezTo>
                <a:cubicBezTo>
                  <a:pt x="236743" y="220426"/>
                  <a:pt x="264188" y="226641"/>
                  <a:pt x="289112" y="237929"/>
                </a:cubicBezTo>
                <a:cubicBezTo>
                  <a:pt x="320337" y="155718"/>
                  <a:pt x="399125" y="97623"/>
                  <a:pt x="491302" y="97623"/>
                </a:cubicBezTo>
                <a:cubicBezTo>
                  <a:pt x="535615" y="97623"/>
                  <a:pt x="576833" y="111049"/>
                  <a:pt x="608953" y="137475"/>
                </a:cubicBezTo>
                <a:cubicBezTo>
                  <a:pt x="668646" y="54334"/>
                  <a:pt x="768729" y="0"/>
                  <a:pt x="882067" y="0"/>
                </a:cubicBezTo>
                <a:close/>
              </a:path>
            </a:pathLst>
          </a:cu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DDD25C22-B23B-472F-9E39-D4D9DF84A684}"/>
              </a:ext>
            </a:extLst>
          </p:cNvPr>
          <p:cNvGrpSpPr/>
          <p:nvPr/>
        </p:nvGrpSpPr>
        <p:grpSpPr>
          <a:xfrm>
            <a:off x="9314127" y="5503957"/>
            <a:ext cx="559874" cy="391616"/>
            <a:chOff x="6976839" y="1500827"/>
            <a:chExt cx="559874" cy="391616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E2EAAC85-1034-4E0D-A858-572B03AB4270}"/>
                </a:ext>
              </a:extLst>
            </p:cNvPr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FCDA6603-BF55-4155-934C-2474456F0C81}"/>
                </a:ext>
              </a:extLst>
            </p:cNvPr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84B887A8-A95A-4C8F-BFF8-60D8C6F83A76}"/>
                </a:ext>
              </a:extLst>
            </p:cNvPr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34791525-82D1-4782-815C-611ACF626829}"/>
                </a:ext>
              </a:extLst>
            </p:cNvPr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69A8F209-AFF2-4693-8449-94C051DA9D4A}"/>
                </a:ext>
              </a:extLst>
            </p:cNvPr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2" name="Gefaltete Ecke 87">
            <a:extLst>
              <a:ext uri="{FF2B5EF4-FFF2-40B4-BE49-F238E27FC236}">
                <a16:creationId xmlns:a16="http://schemas.microsoft.com/office/drawing/2014/main" id="{46C2412B-15C9-4365-AE1B-F1E795229B2A}"/>
              </a:ext>
            </a:extLst>
          </p:cNvPr>
          <p:cNvSpPr/>
          <p:nvPr/>
        </p:nvSpPr>
        <p:spPr bwMode="auto">
          <a:xfrm>
            <a:off x="10288022" y="4623113"/>
            <a:ext cx="332389" cy="519199"/>
          </a:xfrm>
          <a:prstGeom prst="foldedCorner">
            <a:avLst>
              <a:gd name="adj" fmla="val 26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6" name="Gefaltete Ecke 87">
            <a:extLst>
              <a:ext uri="{FF2B5EF4-FFF2-40B4-BE49-F238E27FC236}">
                <a16:creationId xmlns:a16="http://schemas.microsoft.com/office/drawing/2014/main" id="{4A3B1B51-53E1-454C-B182-A45F4A3D349D}"/>
              </a:ext>
            </a:extLst>
          </p:cNvPr>
          <p:cNvSpPr/>
          <p:nvPr/>
        </p:nvSpPr>
        <p:spPr bwMode="auto">
          <a:xfrm>
            <a:off x="11000396" y="4609255"/>
            <a:ext cx="332389" cy="519199"/>
          </a:xfrm>
          <a:prstGeom prst="foldedCorner">
            <a:avLst>
              <a:gd name="adj" fmla="val 26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7" name="Gefaltete Ecke 87">
            <a:extLst>
              <a:ext uri="{FF2B5EF4-FFF2-40B4-BE49-F238E27FC236}">
                <a16:creationId xmlns:a16="http://schemas.microsoft.com/office/drawing/2014/main" id="{8A1A0066-CDAA-47BF-A438-4F4500B2107E}"/>
              </a:ext>
            </a:extLst>
          </p:cNvPr>
          <p:cNvSpPr/>
          <p:nvPr/>
        </p:nvSpPr>
        <p:spPr bwMode="auto">
          <a:xfrm>
            <a:off x="11037303" y="4673402"/>
            <a:ext cx="332389" cy="519199"/>
          </a:xfrm>
          <a:prstGeom prst="foldedCorner">
            <a:avLst>
              <a:gd name="adj" fmla="val 26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8" name="Gefaltete Ecke 87">
            <a:extLst>
              <a:ext uri="{FF2B5EF4-FFF2-40B4-BE49-F238E27FC236}">
                <a16:creationId xmlns:a16="http://schemas.microsoft.com/office/drawing/2014/main" id="{C943F58D-6CDD-47BC-9E2D-132B257F48E8}"/>
              </a:ext>
            </a:extLst>
          </p:cNvPr>
          <p:cNvSpPr/>
          <p:nvPr/>
        </p:nvSpPr>
        <p:spPr bwMode="auto">
          <a:xfrm>
            <a:off x="11078525" y="4728820"/>
            <a:ext cx="332389" cy="519199"/>
          </a:xfrm>
          <a:prstGeom prst="foldedCorner">
            <a:avLst>
              <a:gd name="adj" fmla="val 26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0" name="Rechteckige Legende 78">
            <a:extLst>
              <a:ext uri="{FF2B5EF4-FFF2-40B4-BE49-F238E27FC236}">
                <a16:creationId xmlns:a16="http://schemas.microsoft.com/office/drawing/2014/main" id="{7D76DF32-78EA-4B0D-BD25-6B8A9C72A5E2}"/>
              </a:ext>
            </a:extLst>
          </p:cNvPr>
          <p:cNvSpPr/>
          <p:nvPr/>
        </p:nvSpPr>
        <p:spPr bwMode="auto">
          <a:xfrm>
            <a:off x="2963383" y="2169564"/>
            <a:ext cx="805684" cy="504353"/>
          </a:xfrm>
          <a:prstGeom prst="wedgeRectCallout">
            <a:avLst>
              <a:gd name="adj1" fmla="val -54012"/>
              <a:gd name="adj2" fmla="val -10156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81" name="Rechteckige Legende 78">
            <a:extLst>
              <a:ext uri="{FF2B5EF4-FFF2-40B4-BE49-F238E27FC236}">
                <a16:creationId xmlns:a16="http://schemas.microsoft.com/office/drawing/2014/main" id="{8D412E64-2B05-4ED6-8AB1-1C493ABE0619}"/>
              </a:ext>
            </a:extLst>
          </p:cNvPr>
          <p:cNvSpPr/>
          <p:nvPr/>
        </p:nvSpPr>
        <p:spPr bwMode="auto">
          <a:xfrm>
            <a:off x="3415660" y="3392935"/>
            <a:ext cx="809666" cy="504353"/>
          </a:xfrm>
          <a:prstGeom prst="wedgeRectCallout">
            <a:avLst>
              <a:gd name="adj1" fmla="val -54071"/>
              <a:gd name="adj2" fmla="val -10156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82" name="Rechteckige Legende 78">
            <a:extLst>
              <a:ext uri="{FF2B5EF4-FFF2-40B4-BE49-F238E27FC236}">
                <a16:creationId xmlns:a16="http://schemas.microsoft.com/office/drawing/2014/main" id="{E32824B4-2861-4997-BCDB-AA7F5E216DA7}"/>
              </a:ext>
            </a:extLst>
          </p:cNvPr>
          <p:cNvSpPr/>
          <p:nvPr/>
        </p:nvSpPr>
        <p:spPr bwMode="auto">
          <a:xfrm>
            <a:off x="3786699" y="4195924"/>
            <a:ext cx="809666" cy="504353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2</a:t>
            </a:r>
          </a:p>
        </p:txBody>
      </p:sp>
    </p:spTree>
    <p:extLst>
      <p:ext uri="{BB962C8B-B14F-4D97-AF65-F5344CB8AC3E}">
        <p14:creationId xmlns:p14="http://schemas.microsoft.com/office/powerpoint/2010/main" val="2192461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65" grpId="0" animBg="1"/>
      <p:bldP spid="72" grpId="0" animBg="1"/>
      <p:bldP spid="76" grpId="0" animBg="1"/>
      <p:bldP spid="77" grpId="0" animBg="1"/>
      <p:bldP spid="78" grpId="0" animBg="1"/>
      <p:bldP spid="80" grpId="0" animBg="1"/>
      <p:bldP spid="81" grpId="0" animBg="1"/>
      <p:bldP spid="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95C44AF-3CED-43BD-9EFE-AF45C2C12884}"/>
              </a:ext>
            </a:extLst>
          </p:cNvPr>
          <p:cNvSpPr/>
          <p:nvPr/>
        </p:nvSpPr>
        <p:spPr bwMode="auto">
          <a:xfrm>
            <a:off x="0" y="980728"/>
            <a:ext cx="12192000" cy="108012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5400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84B5BAD-A834-406F-86B6-0E5C4D78DC6E}"/>
              </a:ext>
            </a:extLst>
          </p:cNvPr>
          <p:cNvSpPr/>
          <p:nvPr/>
        </p:nvSpPr>
        <p:spPr bwMode="auto">
          <a:xfrm>
            <a:off x="-1530" y="479715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137393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ingekerbter Richtungspfeil 45">
            <a:extLst>
              <a:ext uri="{FF2B5EF4-FFF2-40B4-BE49-F238E27FC236}">
                <a16:creationId xmlns:a16="http://schemas.microsoft.com/office/drawing/2014/main" id="{55F3A1FF-7520-444E-B7D7-46A4DCE5B2B2}"/>
              </a:ext>
            </a:extLst>
          </p:cNvPr>
          <p:cNvSpPr/>
          <p:nvPr/>
        </p:nvSpPr>
        <p:spPr bwMode="auto">
          <a:xfrm>
            <a:off x="8364252" y="1222943"/>
            <a:ext cx="2746794" cy="36004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2019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180824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F8F2903-5CB2-47DC-8E49-9426A50B0CEA}"/>
              </a:ext>
            </a:extLst>
          </p:cNvPr>
          <p:cNvSpPr/>
          <p:nvPr/>
        </p:nvSpPr>
        <p:spPr bwMode="auto">
          <a:xfrm>
            <a:off x="4259796" y="168798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October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9002282-2AD4-4608-8926-9D8A0C6CD119}"/>
              </a:ext>
            </a:extLst>
          </p:cNvPr>
          <p:cNvSpPr/>
          <p:nvPr/>
        </p:nvSpPr>
        <p:spPr bwMode="auto">
          <a:xfrm>
            <a:off x="5627948" y="168798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November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5ECB654-D704-4ECB-8430-A4AF7C5DFD9C}"/>
              </a:ext>
            </a:extLst>
          </p:cNvPr>
          <p:cNvSpPr/>
          <p:nvPr/>
        </p:nvSpPr>
        <p:spPr bwMode="auto">
          <a:xfrm>
            <a:off x="6996100" y="168798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December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D6CCB5-C0B0-4562-BCD0-29DF52F0C850}"/>
              </a:ext>
            </a:extLst>
          </p:cNvPr>
          <p:cNvSpPr/>
          <p:nvPr/>
        </p:nvSpPr>
        <p:spPr bwMode="auto">
          <a:xfrm>
            <a:off x="8364252" y="168798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January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173835E-7556-4A77-93FD-5482B8813E7E}"/>
              </a:ext>
            </a:extLst>
          </p:cNvPr>
          <p:cNvSpPr/>
          <p:nvPr/>
        </p:nvSpPr>
        <p:spPr bwMode="auto">
          <a:xfrm>
            <a:off x="813902" y="1686725"/>
            <a:ext cx="1656184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Tasks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0E68364-BAD3-45EA-A042-C05F651595A6}"/>
              </a:ext>
            </a:extLst>
          </p:cNvPr>
          <p:cNvSpPr/>
          <p:nvPr/>
        </p:nvSpPr>
        <p:spPr bwMode="auto">
          <a:xfrm>
            <a:off x="813902" y="2334797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Literature Research</a:t>
            </a:r>
          </a:p>
        </p:txBody>
      </p:sp>
      <p:sp>
        <p:nvSpPr>
          <p:cNvPr id="19" name="Eingekerbter Richtungspfeil 45">
            <a:extLst>
              <a:ext uri="{FF2B5EF4-FFF2-40B4-BE49-F238E27FC236}">
                <a16:creationId xmlns:a16="http://schemas.microsoft.com/office/drawing/2014/main" id="{C9AA9971-6E50-46E8-A714-65DB123AC189}"/>
              </a:ext>
            </a:extLst>
          </p:cNvPr>
          <p:cNvSpPr/>
          <p:nvPr/>
        </p:nvSpPr>
        <p:spPr bwMode="auto">
          <a:xfrm>
            <a:off x="2901389" y="2334672"/>
            <a:ext cx="4804293" cy="720079"/>
          </a:xfrm>
          <a:prstGeom prst="chevron">
            <a:avLst>
              <a:gd name="adj" fmla="val 21128"/>
            </a:avLst>
          </a:prstGeom>
          <a:solidFill>
            <a:srgbClr val="C4DCF2"/>
          </a:solidFill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Until Dec. 15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CFEACB0-E6FA-42E9-B7FF-EFD182C2B28B}"/>
              </a:ext>
            </a:extLst>
          </p:cNvPr>
          <p:cNvSpPr/>
          <p:nvPr/>
        </p:nvSpPr>
        <p:spPr bwMode="auto">
          <a:xfrm>
            <a:off x="813902" y="3140968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Analysis of Tools</a:t>
            </a:r>
          </a:p>
        </p:txBody>
      </p:sp>
      <p:sp>
        <p:nvSpPr>
          <p:cNvPr id="23" name="Eingekerbter Richtungspfeil 45">
            <a:extLst>
              <a:ext uri="{FF2B5EF4-FFF2-40B4-BE49-F238E27FC236}">
                <a16:creationId xmlns:a16="http://schemas.microsoft.com/office/drawing/2014/main" id="{4E70EF8C-8DA4-49A3-A922-05A1FACD81D0}"/>
              </a:ext>
            </a:extLst>
          </p:cNvPr>
          <p:cNvSpPr/>
          <p:nvPr/>
        </p:nvSpPr>
        <p:spPr bwMode="auto">
          <a:xfrm>
            <a:off x="4943872" y="3140968"/>
            <a:ext cx="3384376" cy="731095"/>
          </a:xfrm>
          <a:prstGeom prst="chevron">
            <a:avLst>
              <a:gd name="adj" fmla="val 21128"/>
            </a:avLst>
          </a:prstGeom>
          <a:solidFill>
            <a:srgbClr val="EDB8A9"/>
          </a:solidFill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Until Dec. 31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D754AA-A8BD-4190-A097-D333507D4212}"/>
              </a:ext>
            </a:extLst>
          </p:cNvPr>
          <p:cNvSpPr/>
          <p:nvPr/>
        </p:nvSpPr>
        <p:spPr bwMode="auto">
          <a:xfrm>
            <a:off x="813902" y="3945924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25" name="Eingekerbter Richtungspfeil 45">
            <a:extLst>
              <a:ext uri="{FF2B5EF4-FFF2-40B4-BE49-F238E27FC236}">
                <a16:creationId xmlns:a16="http://schemas.microsoft.com/office/drawing/2014/main" id="{62CA2D65-A4DC-4EB0-BC42-506C5D4A08DD}"/>
              </a:ext>
            </a:extLst>
          </p:cNvPr>
          <p:cNvSpPr/>
          <p:nvPr/>
        </p:nvSpPr>
        <p:spPr bwMode="auto">
          <a:xfrm>
            <a:off x="3575720" y="3943124"/>
            <a:ext cx="6876764" cy="720080"/>
          </a:xfrm>
          <a:prstGeom prst="chevron">
            <a:avLst>
              <a:gd name="adj" fmla="val 21128"/>
            </a:avLst>
          </a:prstGeom>
          <a:solidFill>
            <a:srgbClr val="A0A4AC"/>
          </a:solidFill>
          <a:ln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Ongoing process</a:t>
            </a:r>
          </a:p>
        </p:txBody>
      </p:sp>
      <p:sp>
        <p:nvSpPr>
          <p:cNvPr id="26" name="Rechteckige Legende 78">
            <a:extLst>
              <a:ext uri="{FF2B5EF4-FFF2-40B4-BE49-F238E27FC236}">
                <a16:creationId xmlns:a16="http://schemas.microsoft.com/office/drawing/2014/main" id="{1B1BC295-6FAE-4E91-B279-D3106805363A}"/>
              </a:ext>
            </a:extLst>
          </p:cNvPr>
          <p:cNvSpPr/>
          <p:nvPr/>
        </p:nvSpPr>
        <p:spPr bwMode="auto">
          <a:xfrm>
            <a:off x="7284132" y="5214903"/>
            <a:ext cx="1080120" cy="630271"/>
          </a:xfrm>
          <a:prstGeom prst="wedgeRectCallout">
            <a:avLst>
              <a:gd name="adj1" fmla="val 49333"/>
              <a:gd name="adj2" fmla="val -13716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First Draft until Dec. 31</a:t>
            </a:r>
          </a:p>
        </p:txBody>
      </p:sp>
      <p:sp>
        <p:nvSpPr>
          <p:cNvPr id="27" name="Rechteckige Legende 78">
            <a:extLst>
              <a:ext uri="{FF2B5EF4-FFF2-40B4-BE49-F238E27FC236}">
                <a16:creationId xmlns:a16="http://schemas.microsoft.com/office/drawing/2014/main" id="{4D2586AD-E661-4761-B758-C1EBC6072004}"/>
              </a:ext>
            </a:extLst>
          </p:cNvPr>
          <p:cNvSpPr/>
          <p:nvPr/>
        </p:nvSpPr>
        <p:spPr bwMode="auto">
          <a:xfrm>
            <a:off x="9372364" y="5214903"/>
            <a:ext cx="1080120" cy="630271"/>
          </a:xfrm>
          <a:prstGeom prst="wedgeRectCallout">
            <a:avLst>
              <a:gd name="adj1" fmla="val 49369"/>
              <a:gd name="adj2" fmla="val -13788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Hand-in until Feb. 15</a:t>
            </a:r>
          </a:p>
        </p:txBody>
      </p:sp>
      <p:sp>
        <p:nvSpPr>
          <p:cNvPr id="28" name="Eingekerbter Richtungspfeil 45">
            <a:extLst>
              <a:ext uri="{FF2B5EF4-FFF2-40B4-BE49-F238E27FC236}">
                <a16:creationId xmlns:a16="http://schemas.microsoft.com/office/drawing/2014/main" id="{97227E9D-B666-4CFF-91F1-63686B893A52}"/>
              </a:ext>
            </a:extLst>
          </p:cNvPr>
          <p:cNvSpPr/>
          <p:nvPr/>
        </p:nvSpPr>
        <p:spPr bwMode="auto">
          <a:xfrm>
            <a:off x="2901389" y="1221980"/>
            <a:ext cx="5462863" cy="360041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2018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739B3541-53B4-495B-AD80-D9B1D7D2CF0E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52484" y="1075914"/>
            <a:ext cx="0" cy="4769260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hteck 15">
            <a:extLst>
              <a:ext uri="{FF2B5EF4-FFF2-40B4-BE49-F238E27FC236}">
                <a16:creationId xmlns:a16="http://schemas.microsoft.com/office/drawing/2014/main" id="{7D991E82-2F99-4E90-A34E-993F29A2A262}"/>
              </a:ext>
            </a:extLst>
          </p:cNvPr>
          <p:cNvSpPr/>
          <p:nvPr/>
        </p:nvSpPr>
        <p:spPr bwMode="auto">
          <a:xfrm>
            <a:off x="9732404" y="168672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February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47BB718-60E5-4E3B-9776-FD1FB2F8E808}"/>
              </a:ext>
            </a:extLst>
          </p:cNvPr>
          <p:cNvCxnSpPr>
            <a:cxnSpLocks/>
          </p:cNvCxnSpPr>
          <p:nvPr/>
        </p:nvCxnSpPr>
        <p:spPr bwMode="auto">
          <a:xfrm flipV="1">
            <a:off x="3575720" y="1075913"/>
            <a:ext cx="0" cy="4769262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Rechteckige Legende 78">
            <a:extLst>
              <a:ext uri="{FF2B5EF4-FFF2-40B4-BE49-F238E27FC236}">
                <a16:creationId xmlns:a16="http://schemas.microsoft.com/office/drawing/2014/main" id="{E65D79DF-B3BF-4555-A8EB-33BA7EA490DD}"/>
              </a:ext>
            </a:extLst>
          </p:cNvPr>
          <p:cNvSpPr/>
          <p:nvPr/>
        </p:nvSpPr>
        <p:spPr bwMode="auto">
          <a:xfrm>
            <a:off x="3575721" y="5214904"/>
            <a:ext cx="1080120" cy="630271"/>
          </a:xfrm>
          <a:prstGeom prst="wedgeRectCallout">
            <a:avLst>
              <a:gd name="adj1" fmla="val -50644"/>
              <a:gd name="adj2" fmla="val -13716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Start Date</a:t>
            </a:r>
          </a:p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Sep. 15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CDE5EA6-520D-465D-83EA-7B9441F4F8FB}"/>
              </a:ext>
            </a:extLst>
          </p:cNvPr>
          <p:cNvSpPr/>
          <p:nvPr/>
        </p:nvSpPr>
        <p:spPr bwMode="auto">
          <a:xfrm>
            <a:off x="2891644" y="1687985"/>
            <a:ext cx="136815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September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4539FD5D-A2A1-4F81-AF61-7EA331DCF5B5}"/>
              </a:ext>
            </a:extLst>
          </p:cNvPr>
          <p:cNvCxnSpPr>
            <a:cxnSpLocks/>
          </p:cNvCxnSpPr>
          <p:nvPr/>
        </p:nvCxnSpPr>
        <p:spPr bwMode="auto">
          <a:xfrm flipV="1">
            <a:off x="8364252" y="1075913"/>
            <a:ext cx="0" cy="4769261"/>
          </a:xfrm>
          <a:prstGeom prst="line">
            <a:avLst/>
          </a:prstGeom>
          <a:ln>
            <a:solidFill>
              <a:srgbClr val="000000">
                <a:alpha val="50000"/>
              </a:srgb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AC736F8E-6F16-4A93-92AB-9211C541240B}"/>
              </a:ext>
            </a:extLst>
          </p:cNvPr>
          <p:cNvCxnSpPr>
            <a:cxnSpLocks/>
          </p:cNvCxnSpPr>
          <p:nvPr/>
        </p:nvCxnSpPr>
        <p:spPr bwMode="auto">
          <a:xfrm flipV="1">
            <a:off x="6312024" y="1075912"/>
            <a:ext cx="0" cy="4769262"/>
          </a:xfrm>
          <a:prstGeom prst="line">
            <a:avLst/>
          </a:prstGeom>
          <a:ln w="38100">
            <a:solidFill>
              <a:srgbClr val="FF0000">
                <a:alpha val="50000"/>
              </a:srgb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hteckige Legende 78">
            <a:extLst>
              <a:ext uri="{FF2B5EF4-FFF2-40B4-BE49-F238E27FC236}">
                <a16:creationId xmlns:a16="http://schemas.microsoft.com/office/drawing/2014/main" id="{1D5C2EDC-4A22-424C-BF48-A3BA3C217DE4}"/>
              </a:ext>
            </a:extLst>
          </p:cNvPr>
          <p:cNvSpPr/>
          <p:nvPr/>
        </p:nvSpPr>
        <p:spPr bwMode="auto">
          <a:xfrm>
            <a:off x="5230492" y="5214903"/>
            <a:ext cx="1080120" cy="630271"/>
          </a:xfrm>
          <a:prstGeom prst="wedgeRectCallout">
            <a:avLst>
              <a:gd name="adj1" fmla="val 49333"/>
              <a:gd name="adj2" fmla="val -13716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08887671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F5D449E-670A-45C7-9ACD-F001CFAF0A66}"/>
              </a:ext>
            </a:extLst>
          </p:cNvPr>
          <p:cNvSpPr/>
          <p:nvPr/>
        </p:nvSpPr>
        <p:spPr bwMode="auto">
          <a:xfrm>
            <a:off x="0" y="5445224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2" y="980728"/>
            <a:ext cx="11523135" cy="5400675"/>
          </a:xfrm>
        </p:spPr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690356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>
            <a:normAutofit/>
          </a:bodyPr>
          <a:lstStyle/>
          <a:p>
            <a:pPr marL="449262" lvl="2" indent="0">
              <a:buNone/>
            </a:pPr>
            <a:r>
              <a:rPr lang="en-US" sz="1400" dirty="0"/>
              <a:t>[1]	Rahul C. Basole, Martha G. Russel, Jukka </a:t>
            </a:r>
            <a:r>
              <a:rPr lang="en-US" sz="1400" dirty="0" err="1"/>
              <a:t>Huhtamäki</a:t>
            </a:r>
            <a:r>
              <a:rPr lang="en-US" sz="1400" dirty="0"/>
              <a:t>, Neil Rubens, </a:t>
            </a:r>
            <a:r>
              <a:rPr lang="en-US" sz="1400" dirty="0" err="1"/>
              <a:t>Kaisa</a:t>
            </a:r>
            <a:r>
              <a:rPr lang="en-US" sz="1400" dirty="0"/>
              <a:t> Still, and </a:t>
            </a:r>
            <a:r>
              <a:rPr lang="en-US" sz="1400" dirty="0" err="1"/>
              <a:t>Hyunwoo</a:t>
            </a:r>
            <a:r>
              <a:rPr lang="en-US" sz="1400" dirty="0"/>
              <a:t> Park. Understanding business 	ecosystem dynamics: A data-driven approach. ACM Trans. Management Information Systems (TMIS) 6, 2 (Feb. 2015), 6.</a:t>
            </a:r>
          </a:p>
          <a:p>
            <a:pPr marL="449262" lvl="2" indent="0">
              <a:buNone/>
            </a:pPr>
            <a:endParaRPr lang="en-US" sz="1400" dirty="0"/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[2]	Marco </a:t>
            </a:r>
            <a:r>
              <a:rPr lang="en-US" sz="1400" dirty="0" err="1"/>
              <a:t>Iansiti</a:t>
            </a:r>
            <a:r>
              <a:rPr lang="en-US" sz="1400" dirty="0"/>
              <a:t> and Roy </a:t>
            </a:r>
            <a:r>
              <a:rPr lang="en-US" sz="1400" dirty="0" err="1"/>
              <a:t>Levien</a:t>
            </a:r>
            <a:r>
              <a:rPr lang="en-US" sz="1400" dirty="0"/>
              <a:t>. The Keystone Advantage – What the New Dynamics of Business Ecosystems Mean for Strategy, 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	Innovation, and Sustainability. Harvard Business School Press, 2004.</a:t>
            </a:r>
          </a:p>
          <a:p>
            <a:pPr marL="449262" lvl="2" indent="0">
              <a:buNone/>
            </a:pPr>
            <a:endParaRPr lang="en-US" sz="1400" dirty="0"/>
          </a:p>
          <a:p>
            <a:pPr marL="449262" lvl="2" indent="0">
              <a:buNone/>
            </a:pPr>
            <a:r>
              <a:rPr lang="en-US" sz="1400" dirty="0"/>
              <a:t>[3] 	</a:t>
            </a:r>
            <a:r>
              <a:rPr lang="en-US" sz="1400" dirty="0" err="1"/>
              <a:t>Bala</a:t>
            </a:r>
            <a:r>
              <a:rPr lang="en-US" sz="1400" dirty="0"/>
              <a:t> R. </a:t>
            </a:r>
            <a:r>
              <a:rPr lang="en-US" sz="1400" dirty="0" err="1"/>
              <a:t>Iyer</a:t>
            </a:r>
            <a:r>
              <a:rPr lang="en-US" sz="1400" dirty="0"/>
              <a:t> and Rahul C. Basole. Visualization to Understand Ecosystems. Communications of the ACM 59 (2016), 27-30. </a:t>
            </a:r>
          </a:p>
          <a:p>
            <a:pPr marL="449262" lvl="2" indent="0">
              <a:buNone/>
            </a:pPr>
            <a:endParaRPr lang="en-US" sz="1400" dirty="0"/>
          </a:p>
          <a:p>
            <a:pPr marL="449262" lvl="2" indent="0">
              <a:buNone/>
            </a:pPr>
            <a:r>
              <a:rPr lang="en-US" sz="1400" dirty="0"/>
              <a:t>[4]	James F. Moore. The Death of Competition – Leadership &amp; Strategy in the Age of Business Ecosystems. Harper Business, 1997.</a:t>
            </a:r>
          </a:p>
          <a:p>
            <a:pPr marL="449262" lvl="2" indent="0">
              <a:buNone/>
            </a:pPr>
            <a:endParaRPr lang="en-US" sz="1400" dirty="0"/>
          </a:p>
          <a:p>
            <a:pPr marL="449262" lvl="2" indent="0">
              <a:buNone/>
            </a:pPr>
            <a:r>
              <a:rPr lang="en-US" sz="1400" dirty="0"/>
              <a:t>[5]	Mari </a:t>
            </a:r>
            <a:r>
              <a:rPr lang="en-US" sz="1400" dirty="0" err="1"/>
              <a:t>Sako</a:t>
            </a:r>
            <a:r>
              <a:rPr lang="en-US" sz="1400" dirty="0"/>
              <a:t>. Business Ecosystems: How Do They Matter for Innovation?. Communications of the ACM 59 (2016), 20-22.</a:t>
            </a:r>
          </a:p>
          <a:p>
            <a:pPr marL="449262" lvl="2" indent="0">
              <a:buNone/>
            </a:pPr>
            <a:endParaRPr lang="en-US" sz="1400" dirty="0"/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[6]	David </a:t>
            </a:r>
            <a:r>
              <a:rPr lang="en-US" sz="1400" dirty="0" err="1"/>
              <a:t>Budgen</a:t>
            </a:r>
            <a:r>
              <a:rPr lang="en-US" sz="1400" dirty="0"/>
              <a:t>, Mark Turner, Pearl Brereton, and Barbara </a:t>
            </a:r>
            <a:r>
              <a:rPr lang="en-US" sz="1400" dirty="0" err="1"/>
              <a:t>Kitchenham</a:t>
            </a:r>
            <a:r>
              <a:rPr lang="en-US" sz="1400" dirty="0"/>
              <a:t>. Using Mapping Studies in Software Engineering. Retrieved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	14.09.2018 from </a:t>
            </a:r>
            <a:r>
              <a:rPr lang="en-US" sz="1400" dirty="0">
                <a:hlinkClick r:id="rId3"/>
              </a:rPr>
              <a:t>www.ebse.org.uk</a:t>
            </a:r>
            <a:r>
              <a:rPr lang="en-US" sz="1400" dirty="0"/>
              <a:t>.</a:t>
            </a:r>
          </a:p>
          <a:p>
            <a:pPr marL="449262" lvl="2" indent="0">
              <a:spcBef>
                <a:spcPts val="0"/>
              </a:spcBef>
              <a:buNone/>
            </a:pPr>
            <a:endParaRPr lang="en-US" sz="1400" dirty="0"/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[7]	Jan </a:t>
            </a:r>
            <a:r>
              <a:rPr lang="en-US" sz="1400" dirty="0" err="1"/>
              <a:t>vom</a:t>
            </a:r>
            <a:r>
              <a:rPr lang="en-US" sz="1400" dirty="0"/>
              <a:t> </a:t>
            </a:r>
            <a:r>
              <a:rPr lang="en-US" sz="1400" dirty="0" err="1"/>
              <a:t>Brocke</a:t>
            </a:r>
            <a:r>
              <a:rPr lang="en-US" sz="1400" dirty="0"/>
              <a:t>, Alexander Simons, </a:t>
            </a:r>
            <a:r>
              <a:rPr lang="en-US" sz="1400" dirty="0" err="1"/>
              <a:t>Bjoern</a:t>
            </a:r>
            <a:r>
              <a:rPr lang="en-US" sz="1400" dirty="0"/>
              <a:t> Niehaves, Kai Riemer, Ralf Plattner, and Anne </a:t>
            </a:r>
            <a:r>
              <a:rPr lang="en-US" sz="1400" dirty="0" err="1"/>
              <a:t>Cleven</a:t>
            </a:r>
            <a:r>
              <a:rPr lang="en-US" sz="1400" dirty="0"/>
              <a:t>. Reconstructing the Giant: on the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	Importance of Rigor in Documenting the Literature Search Process. ECIS 2009 Proceedings, 161.</a:t>
            </a:r>
          </a:p>
          <a:p>
            <a:pPr marL="449262" lvl="2" indent="0">
              <a:spcBef>
                <a:spcPts val="0"/>
              </a:spcBef>
              <a:buNone/>
            </a:pPr>
            <a:endParaRPr lang="en-US" sz="1400" dirty="0"/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[8]	</a:t>
            </a:r>
            <a:r>
              <a:rPr lang="en-US" sz="1400" dirty="0" err="1"/>
              <a:t>Ke</a:t>
            </a:r>
            <a:r>
              <a:rPr lang="en-US" sz="1400" dirty="0"/>
              <a:t> Rong and </a:t>
            </a:r>
            <a:r>
              <a:rPr lang="en-US" sz="1400" dirty="0" err="1"/>
              <a:t>Yongjiang</a:t>
            </a:r>
            <a:r>
              <a:rPr lang="en-US" sz="1400" dirty="0"/>
              <a:t> Shi. Business Ecosystems: Constructs, Configurations, and the Nurturing Process. The Palgrave Macmillan,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400" dirty="0"/>
              <a:t>	2014</a:t>
            </a:r>
          </a:p>
          <a:p>
            <a:pPr marL="449262" lvl="2" indent="0">
              <a:buNone/>
            </a:pPr>
            <a:endParaRPr lang="en-US" sz="1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8FD044B-FC12-48E3-A54E-EC926A59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15735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1127448" y="3485497"/>
            <a:ext cx="2485288" cy="219497"/>
          </a:xfrm>
        </p:spPr>
        <p:txBody>
          <a:bodyPr/>
          <a:lstStyle/>
          <a:p>
            <a:r>
              <a:rPr lang="en-AU" dirty="0"/>
              <a:t>Maximilian Riemhofer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2207568" y="5445224"/>
            <a:ext cx="1293429" cy="133350"/>
          </a:xfrm>
        </p:spPr>
        <p:txBody>
          <a:bodyPr/>
          <a:lstStyle/>
          <a:p>
            <a:r>
              <a:rPr lang="en-AU" dirty="0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>
          <a:xfrm>
            <a:off x="1127448" y="5949280"/>
            <a:ext cx="2452083" cy="131762"/>
          </a:xfrm>
        </p:spPr>
        <p:txBody>
          <a:bodyPr/>
          <a:lstStyle/>
          <a:p>
            <a:r>
              <a:rPr lang="en-AU" dirty="0"/>
              <a:t>maximilian.riemhofer@tum.de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1DF1D01-4C8D-4610-A8C2-374A21449209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Based on [1] – [5]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8F4CCB2-A2B1-4246-B364-47A28847B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374" y="4300261"/>
            <a:ext cx="1979975" cy="1115302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8C0736C8-37E6-48C1-BD1B-FCB9163F835E}"/>
              </a:ext>
            </a:extLst>
          </p:cNvPr>
          <p:cNvSpPr/>
          <p:nvPr/>
        </p:nvSpPr>
        <p:spPr>
          <a:xfrm>
            <a:off x="3269985" y="5562250"/>
            <a:ext cx="4554384" cy="369332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4"/>
              </a:rPr>
              <a:t>https://www.google.de/url?sa=i&amp;source=images&amp;cd=&amp;cad=rja&amp;uact=8&amp;ved=2ahUKEwjews76-_jcAhVJKVAKHeVkDkkQjRx6BAgBEAU&amp;url=https%3A%2F%2Fogrencikariyeri.com%2Fhaber%2Fmut-kul-grken-mob-uyg&amp;psig=AOvVaw1IhR_vbeVVD3IPgz4_1Ae4&amp;ust=1534763028124652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C693DE7-AEDC-40F8-B5C7-E87D3A6C6D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08" y="1597914"/>
            <a:ext cx="1399233" cy="139923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8D566E8D-224B-4586-B2FB-0ED40F532B5A}"/>
              </a:ext>
            </a:extLst>
          </p:cNvPr>
          <p:cNvSpPr/>
          <p:nvPr/>
        </p:nvSpPr>
        <p:spPr>
          <a:xfrm>
            <a:off x="375295" y="3146909"/>
            <a:ext cx="2976809" cy="369332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6"/>
              </a:rPr>
              <a:t>http://media.istockphoto.com/vectors/graphic-elements-handshake-vector-id491775680?k=6&amp;m=491775680&amp;s=170667a&amp;w=0&amp;h=KEZw8y5SACvS02mp98bNXnUnVzI68Q7QCv2nGpUg2ps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= 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CF99708-1213-4E8F-BCBF-8D7D257BD6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28" y="3846775"/>
            <a:ext cx="1775794" cy="1677916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F076A50C-5BB3-4441-9ABF-2F83279E12A6}"/>
              </a:ext>
            </a:extLst>
          </p:cNvPr>
          <p:cNvSpPr/>
          <p:nvPr/>
        </p:nvSpPr>
        <p:spPr>
          <a:xfrm>
            <a:off x="523443" y="5617413"/>
            <a:ext cx="2976810" cy="184666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8"/>
              </a:rPr>
              <a:t>http://www.kyoti-graphics.co.uk/userfiles/lg_images/Project_Management.jpg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99AAFDC-9B56-4182-8915-59F824A80D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74" y="2023172"/>
            <a:ext cx="1698674" cy="1123737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BF262D64-337F-4CFE-8A3E-F239343E4D38}"/>
              </a:ext>
            </a:extLst>
          </p:cNvPr>
          <p:cNvSpPr/>
          <p:nvPr/>
        </p:nvSpPr>
        <p:spPr>
          <a:xfrm>
            <a:off x="7800902" y="3146909"/>
            <a:ext cx="3859278" cy="33855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800" i="1" dirty="0">
                <a:solidFill>
                  <a:srgbClr val="000000"/>
                </a:solidFill>
                <a:latin typeface="Arial"/>
                <a:hlinkClick r:id="rId10"/>
              </a:rPr>
              <a:t>https://www.fineartpixel.com/wp-content/uploads/edd/2018/04/THUMB_Education-hat-graduation-cap-icon-1560x1032.jpg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1FAE1D3-DD84-4D32-9591-A0497CD1E7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74" y="3958621"/>
            <a:ext cx="1407435" cy="1566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BBD5CF0-9C53-468F-9E7E-C54F3C301328}"/>
              </a:ext>
            </a:extLst>
          </p:cNvPr>
          <p:cNvSpPr/>
          <p:nvPr/>
        </p:nvSpPr>
        <p:spPr>
          <a:xfrm>
            <a:off x="7830474" y="5746916"/>
            <a:ext cx="3990366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/>
            <a:r>
              <a:rPr lang="en-US" sz="800" i="1" dirty="0">
                <a:solidFill>
                  <a:srgbClr val="000000"/>
                </a:solidFill>
                <a:latin typeface="Arial"/>
                <a:hlinkClick r:id="rId12"/>
              </a:rPr>
              <a:t>https://image.freepik.com/free-icon/american-government-building_318-64504.png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D9EAAE6-2A2C-4F86-A47A-2F065242404C}"/>
              </a:ext>
            </a:extLst>
          </p:cNvPr>
          <p:cNvSpPr txBox="1"/>
          <p:nvPr/>
        </p:nvSpPr>
        <p:spPr>
          <a:xfrm>
            <a:off x="623392" y="1171218"/>
            <a:ext cx="297680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More &amp; diverse </a:t>
            </a:r>
            <a:r>
              <a:rPr lang="de-DE" dirty="0" err="1">
                <a:latin typeface="Arial" pitchFamily="34" charset="0"/>
              </a:rPr>
              <a:t>interactions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42D9181-D901-4035-AF15-337FF073C0D9}"/>
              </a:ext>
            </a:extLst>
          </p:cNvPr>
          <p:cNvSpPr txBox="1"/>
          <p:nvPr/>
        </p:nvSpPr>
        <p:spPr>
          <a:xfrm>
            <a:off x="4474235" y="1171218"/>
            <a:ext cx="25369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Business </a:t>
            </a:r>
            <a:r>
              <a:rPr lang="de-DE" dirty="0" err="1">
                <a:latin typeface="Arial" pitchFamily="34" charset="0"/>
              </a:rPr>
              <a:t>development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C77F57C-84EF-4E7D-969F-900A0B610638}"/>
              </a:ext>
            </a:extLst>
          </p:cNvPr>
          <p:cNvSpPr txBox="1"/>
          <p:nvPr/>
        </p:nvSpPr>
        <p:spPr>
          <a:xfrm>
            <a:off x="7536160" y="1200810"/>
            <a:ext cx="4032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Other </a:t>
            </a:r>
            <a:r>
              <a:rPr lang="de-DE" dirty="0" err="1">
                <a:latin typeface="Arial" pitchFamily="34" charset="0"/>
              </a:rPr>
              <a:t>entities</a:t>
            </a:r>
            <a:r>
              <a:rPr lang="de-DE" dirty="0">
                <a:latin typeface="Arial" pitchFamily="34" charset="0"/>
              </a:rPr>
              <a:t> relevant for the </a:t>
            </a:r>
            <a:r>
              <a:rPr lang="de-DE" dirty="0" err="1">
                <a:latin typeface="Arial" pitchFamily="34" charset="0"/>
              </a:rPr>
              <a:t>markets</a:t>
            </a:r>
            <a:endParaRPr lang="de-DE" dirty="0">
              <a:latin typeface="Arial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0EBA6A00-E4AF-49DA-AD30-2D53254B1D3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64" y="1762511"/>
            <a:ext cx="3437935" cy="190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4C9F852D-1E5F-4A49-A243-97E6C031ACF5}"/>
              </a:ext>
            </a:extLst>
          </p:cNvPr>
          <p:cNvSpPr/>
          <p:nvPr/>
        </p:nvSpPr>
        <p:spPr>
          <a:xfrm>
            <a:off x="3301255" y="3804030"/>
            <a:ext cx="4554384" cy="184666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14"/>
              </a:rPr>
              <a:t>http://dolphinsoftware.com.au/wp-content/uploads/2014/02/StrategicBusinessDevelopment_cloud.jpg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E33DF074-F91B-4024-A810-6315A5E0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6281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20" grpId="0"/>
      <p:bldP spid="22" grpId="0"/>
      <p:bldP spid="10" grpId="0" animBg="1"/>
      <p:bldP spid="23" grpId="0" animBg="1"/>
      <p:bldP spid="24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rafik 46">
            <a:extLst>
              <a:ext uri="{FF2B5EF4-FFF2-40B4-BE49-F238E27FC236}">
                <a16:creationId xmlns:a16="http://schemas.microsoft.com/office/drawing/2014/main" id="{E9EF41B6-2B58-4A4D-885C-F3A2D3835A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032" y="4536323"/>
            <a:ext cx="712842" cy="4715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3FD739D-FD30-4019-B5D7-D29501715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de-DE" dirty="0"/>
              <a:t>Motivation - Example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C173AD-4A92-48B7-9DB3-E20004623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05564D-54AD-4D95-AF18-7BB4F905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83E74CA-D072-4E4E-A288-87ED2F07C0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49" y="4341512"/>
            <a:ext cx="955369" cy="1063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5D29AA7E-4C37-4A3D-964C-37EF7CFEEED5}"/>
              </a:ext>
            </a:extLst>
          </p:cNvPr>
          <p:cNvSpPr/>
          <p:nvPr/>
        </p:nvSpPr>
        <p:spPr bwMode="auto">
          <a:xfrm>
            <a:off x="7751965" y="1914318"/>
            <a:ext cx="351437" cy="368590"/>
          </a:xfrm>
          <a:prstGeom prst="ellipse">
            <a:avLst/>
          </a:prstGeom>
          <a:solidFill>
            <a:srgbClr val="A0B5E1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3D323A9-7F5E-4766-9B8F-3A4CB398AF6F}"/>
              </a:ext>
            </a:extLst>
          </p:cNvPr>
          <p:cNvSpPr/>
          <p:nvPr/>
        </p:nvSpPr>
        <p:spPr bwMode="auto">
          <a:xfrm>
            <a:off x="10650118" y="4587814"/>
            <a:ext cx="351437" cy="368590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61EA8DC-900E-4312-A173-5F77A63276A2}"/>
              </a:ext>
            </a:extLst>
          </p:cNvPr>
          <p:cNvSpPr/>
          <p:nvPr/>
        </p:nvSpPr>
        <p:spPr bwMode="auto">
          <a:xfrm>
            <a:off x="7751965" y="3828367"/>
            <a:ext cx="351437" cy="368590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F0AAA8AE-8DBB-4545-AADE-5C410112369B}"/>
              </a:ext>
            </a:extLst>
          </p:cNvPr>
          <p:cNvSpPr/>
          <p:nvPr/>
        </p:nvSpPr>
        <p:spPr bwMode="auto">
          <a:xfrm>
            <a:off x="8761329" y="1459927"/>
            <a:ext cx="351437" cy="368590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1AF45A4F-DF96-47F9-82FC-A1BB984E0E47}"/>
              </a:ext>
            </a:extLst>
          </p:cNvPr>
          <p:cNvSpPr/>
          <p:nvPr/>
        </p:nvSpPr>
        <p:spPr bwMode="auto">
          <a:xfrm>
            <a:off x="9947967" y="1822488"/>
            <a:ext cx="351437" cy="368590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CF09D65F-2388-4381-97F0-8CD242D5176F}"/>
              </a:ext>
            </a:extLst>
          </p:cNvPr>
          <p:cNvCxnSpPr>
            <a:cxnSpLocks/>
            <a:stCxn id="18" idx="3"/>
            <a:endCxn id="19" idx="7"/>
          </p:cNvCxnSpPr>
          <p:nvPr/>
        </p:nvCxnSpPr>
        <p:spPr bwMode="auto">
          <a:xfrm flipH="1">
            <a:off x="8051935" y="3341971"/>
            <a:ext cx="776844" cy="54037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:a16="http://schemas.microsoft.com/office/drawing/2014/main" id="{EF87EF82-C4FF-43B6-B094-541F65F240B9}"/>
              </a:ext>
            </a:extLst>
          </p:cNvPr>
          <p:cNvSpPr/>
          <p:nvPr/>
        </p:nvSpPr>
        <p:spPr bwMode="auto">
          <a:xfrm>
            <a:off x="7348817" y="2835772"/>
            <a:ext cx="351437" cy="368590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F4AB0953-8B40-4899-A915-5F1A46439DDC}"/>
              </a:ext>
            </a:extLst>
          </p:cNvPr>
          <p:cNvCxnSpPr>
            <a:cxnSpLocks/>
            <a:stCxn id="22" idx="3"/>
            <a:endCxn id="18" idx="7"/>
          </p:cNvCxnSpPr>
          <p:nvPr/>
        </p:nvCxnSpPr>
        <p:spPr bwMode="auto">
          <a:xfrm flipH="1">
            <a:off x="9154454" y="2137099"/>
            <a:ext cx="844980" cy="86759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00D3587C-4B35-4C7B-B563-74A52CFDF423}"/>
              </a:ext>
            </a:extLst>
          </p:cNvPr>
          <p:cNvCxnSpPr>
            <a:cxnSpLocks/>
            <a:endCxn id="20" idx="0"/>
          </p:cNvCxnSpPr>
          <p:nvPr/>
        </p:nvCxnSpPr>
        <p:spPr bwMode="auto">
          <a:xfrm>
            <a:off x="8993649" y="3289167"/>
            <a:ext cx="277841" cy="1714311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421EED48-D31F-4713-ABEF-5C454A50F049}"/>
              </a:ext>
            </a:extLst>
          </p:cNvPr>
          <p:cNvCxnSpPr>
            <a:cxnSpLocks/>
            <a:stCxn id="18" idx="5"/>
            <a:endCxn id="17" idx="1"/>
          </p:cNvCxnSpPr>
          <p:nvPr/>
        </p:nvCxnSpPr>
        <p:spPr bwMode="auto">
          <a:xfrm>
            <a:off x="9154454" y="3341971"/>
            <a:ext cx="1547131" cy="129982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DCB07B0A-95A6-4629-902F-BEFBBC9F3492}"/>
              </a:ext>
            </a:extLst>
          </p:cNvPr>
          <p:cNvCxnSpPr>
            <a:cxnSpLocks/>
            <a:stCxn id="18" idx="2"/>
            <a:endCxn id="24" idx="6"/>
          </p:cNvCxnSpPr>
          <p:nvPr/>
        </p:nvCxnSpPr>
        <p:spPr bwMode="auto">
          <a:xfrm flipH="1" flipV="1">
            <a:off x="7700254" y="3020067"/>
            <a:ext cx="1061075" cy="15326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DCE30197-E236-4F95-80FF-6A5780864ED0}"/>
              </a:ext>
            </a:extLst>
          </p:cNvPr>
          <p:cNvCxnSpPr>
            <a:cxnSpLocks/>
            <a:stCxn id="25" idx="2"/>
            <a:endCxn id="18" idx="6"/>
          </p:cNvCxnSpPr>
          <p:nvPr/>
        </p:nvCxnSpPr>
        <p:spPr bwMode="auto">
          <a:xfrm flipH="1" flipV="1">
            <a:off x="9221904" y="3173332"/>
            <a:ext cx="1456691" cy="57091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966327CE-B7B7-4DB6-8E70-E19F89BB61D3}"/>
              </a:ext>
            </a:extLst>
          </p:cNvPr>
          <p:cNvCxnSpPr>
            <a:cxnSpLocks/>
            <a:stCxn id="21" idx="4"/>
            <a:endCxn id="18" idx="0"/>
          </p:cNvCxnSpPr>
          <p:nvPr/>
        </p:nvCxnSpPr>
        <p:spPr bwMode="auto">
          <a:xfrm>
            <a:off x="8937048" y="1828517"/>
            <a:ext cx="54569" cy="110632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8055E34A-F816-43A3-80BB-10B93CD0702D}"/>
              </a:ext>
            </a:extLst>
          </p:cNvPr>
          <p:cNvCxnSpPr>
            <a:cxnSpLocks/>
            <a:stCxn id="18" idx="1"/>
            <a:endCxn id="16" idx="5"/>
          </p:cNvCxnSpPr>
          <p:nvPr/>
        </p:nvCxnSpPr>
        <p:spPr bwMode="auto">
          <a:xfrm flipH="1" flipV="1">
            <a:off x="8051935" y="2228929"/>
            <a:ext cx="776844" cy="77576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11558213-D834-431C-8ACF-0637880C2022}"/>
              </a:ext>
            </a:extLst>
          </p:cNvPr>
          <p:cNvCxnSpPr>
            <a:cxnSpLocks/>
            <a:stCxn id="19" idx="1"/>
            <a:endCxn id="24" idx="4"/>
          </p:cNvCxnSpPr>
          <p:nvPr/>
        </p:nvCxnSpPr>
        <p:spPr bwMode="auto">
          <a:xfrm flipH="1" flipV="1">
            <a:off x="7524536" y="3204362"/>
            <a:ext cx="278896" cy="67798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A3C07971-C278-4D52-9825-9A0B49C92428}"/>
              </a:ext>
            </a:extLst>
          </p:cNvPr>
          <p:cNvCxnSpPr>
            <a:cxnSpLocks/>
            <a:stCxn id="21" idx="3"/>
            <a:endCxn id="24" idx="7"/>
          </p:cNvCxnSpPr>
          <p:nvPr/>
        </p:nvCxnSpPr>
        <p:spPr bwMode="auto">
          <a:xfrm flipH="1">
            <a:off x="7648787" y="1774538"/>
            <a:ext cx="1164009" cy="1115213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35A0E4E-41B8-494A-BEB3-99CC21FFF504}"/>
              </a:ext>
            </a:extLst>
          </p:cNvPr>
          <p:cNvCxnSpPr>
            <a:cxnSpLocks/>
            <a:stCxn id="21" idx="2"/>
            <a:endCxn id="16" idx="7"/>
          </p:cNvCxnSpPr>
          <p:nvPr/>
        </p:nvCxnSpPr>
        <p:spPr bwMode="auto">
          <a:xfrm flipH="1">
            <a:off x="8051935" y="1644222"/>
            <a:ext cx="709394" cy="32407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A3D6CFBA-A343-4893-AC4A-A841A396A0D3}"/>
              </a:ext>
            </a:extLst>
          </p:cNvPr>
          <p:cNvCxnSpPr>
            <a:cxnSpLocks/>
            <a:stCxn id="24" idx="0"/>
            <a:endCxn id="16" idx="3"/>
          </p:cNvCxnSpPr>
          <p:nvPr/>
        </p:nvCxnSpPr>
        <p:spPr bwMode="auto">
          <a:xfrm flipV="1">
            <a:off x="7524536" y="2228929"/>
            <a:ext cx="278896" cy="606843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0EE79C84-1794-4DA2-8015-F1738D8F8433}"/>
              </a:ext>
            </a:extLst>
          </p:cNvPr>
          <p:cNvCxnSpPr>
            <a:cxnSpLocks/>
            <a:stCxn id="17" idx="3"/>
            <a:endCxn id="20" idx="6"/>
          </p:cNvCxnSpPr>
          <p:nvPr/>
        </p:nvCxnSpPr>
        <p:spPr bwMode="auto">
          <a:xfrm flipH="1">
            <a:off x="9447208" y="4902425"/>
            <a:ext cx="1254377" cy="285348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2335347E-A3F3-4D0D-812D-F041E77EB31F}"/>
              </a:ext>
            </a:extLst>
          </p:cNvPr>
          <p:cNvCxnSpPr>
            <a:cxnSpLocks/>
            <a:stCxn id="25" idx="3"/>
            <a:endCxn id="20" idx="7"/>
          </p:cNvCxnSpPr>
          <p:nvPr/>
        </p:nvCxnSpPr>
        <p:spPr bwMode="auto">
          <a:xfrm flipH="1">
            <a:off x="9395741" y="3874563"/>
            <a:ext cx="1334321" cy="118289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94FE4B1A-E431-421D-B7F4-B001C10340AD}"/>
              </a:ext>
            </a:extLst>
          </p:cNvPr>
          <p:cNvCxnSpPr>
            <a:cxnSpLocks/>
            <a:stCxn id="21" idx="6"/>
            <a:endCxn id="22" idx="1"/>
          </p:cNvCxnSpPr>
          <p:nvPr/>
        </p:nvCxnSpPr>
        <p:spPr bwMode="auto">
          <a:xfrm>
            <a:off x="9112766" y="1644222"/>
            <a:ext cx="886668" cy="23224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D198D61-7976-4932-ACB1-74A1269627A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454245" y="4865466"/>
            <a:ext cx="748254" cy="30338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0" name="Grafik 59">
            <a:extLst>
              <a:ext uri="{FF2B5EF4-FFF2-40B4-BE49-F238E27FC236}">
                <a16:creationId xmlns:a16="http://schemas.microsoft.com/office/drawing/2014/main" id="{A0FD8BDC-7CA7-4742-A440-2FFA0FA61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917" y="2432404"/>
            <a:ext cx="712842" cy="471572"/>
          </a:xfrm>
          <a:prstGeom prst="rect">
            <a:avLst/>
          </a:prstGeom>
        </p:spPr>
      </p:pic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2232D630-5079-4DAE-A61D-1ED09E7B49C7}"/>
              </a:ext>
            </a:extLst>
          </p:cNvPr>
          <p:cNvCxnSpPr>
            <a:cxnSpLocks/>
          </p:cNvCxnSpPr>
          <p:nvPr/>
        </p:nvCxnSpPr>
        <p:spPr bwMode="auto">
          <a:xfrm flipH="1">
            <a:off x="9077282" y="2687279"/>
            <a:ext cx="1652267" cy="43101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E938461-6F4C-4584-9A21-EC1D1A63DDF0}"/>
              </a:ext>
            </a:extLst>
          </p:cNvPr>
          <p:cNvCxnSpPr>
            <a:cxnSpLocks/>
          </p:cNvCxnSpPr>
          <p:nvPr/>
        </p:nvCxnSpPr>
        <p:spPr bwMode="auto">
          <a:xfrm flipH="1">
            <a:off x="8297556" y="3252255"/>
            <a:ext cx="667616" cy="144784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872CA144-52B6-4917-BA6A-BA8B97A2B615}"/>
              </a:ext>
            </a:extLst>
          </p:cNvPr>
          <p:cNvCxnSpPr>
            <a:cxnSpLocks/>
            <a:stCxn id="22" idx="5"/>
          </p:cNvCxnSpPr>
          <p:nvPr/>
        </p:nvCxnSpPr>
        <p:spPr bwMode="auto">
          <a:xfrm>
            <a:off x="10247937" y="2137099"/>
            <a:ext cx="440950" cy="46845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175D69B0-03F9-4B47-BD74-82CFB58B2537}"/>
              </a:ext>
            </a:extLst>
          </p:cNvPr>
          <p:cNvSpPr/>
          <p:nvPr/>
        </p:nvSpPr>
        <p:spPr bwMode="auto">
          <a:xfrm>
            <a:off x="9095771" y="5003478"/>
            <a:ext cx="351437" cy="368590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67C9D340-4197-41CE-A7B0-73743F9A0277}"/>
              </a:ext>
            </a:extLst>
          </p:cNvPr>
          <p:cNvCxnSpPr>
            <a:cxnSpLocks/>
          </p:cNvCxnSpPr>
          <p:nvPr/>
        </p:nvCxnSpPr>
        <p:spPr bwMode="auto">
          <a:xfrm>
            <a:off x="10745338" y="2687279"/>
            <a:ext cx="125190" cy="107545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D0E1643E-481A-4613-A663-1DFB1AB32523}"/>
              </a:ext>
            </a:extLst>
          </p:cNvPr>
          <p:cNvSpPr/>
          <p:nvPr/>
        </p:nvSpPr>
        <p:spPr bwMode="auto">
          <a:xfrm>
            <a:off x="10678595" y="3559952"/>
            <a:ext cx="351437" cy="368590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D4115D4-1469-4118-97E0-33F6ED3BE6E5}"/>
              </a:ext>
            </a:extLst>
          </p:cNvPr>
          <p:cNvSpPr/>
          <p:nvPr/>
        </p:nvSpPr>
        <p:spPr bwMode="auto">
          <a:xfrm>
            <a:off x="8761329" y="2934841"/>
            <a:ext cx="460575" cy="47698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7D262C66-56B0-49FB-8855-88E3FC2274CC}"/>
              </a:ext>
            </a:extLst>
          </p:cNvPr>
          <p:cNvSpPr/>
          <p:nvPr/>
        </p:nvSpPr>
        <p:spPr bwMode="auto">
          <a:xfrm>
            <a:off x="6890451" y="1186854"/>
            <a:ext cx="4608198" cy="4772323"/>
          </a:xfrm>
          <a:prstGeom prst="rect">
            <a:avLst/>
          </a:prstGeom>
          <a:noFill/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A250B679-7090-4B68-9D3D-51FFDE8A3BFD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9418" y="4466010"/>
            <a:ext cx="1128507" cy="30609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565CCA12-85A6-4EC5-A9EB-5ADB29CC0180}"/>
              </a:ext>
            </a:extLst>
          </p:cNvPr>
          <p:cNvCxnSpPr>
            <a:cxnSpLocks/>
          </p:cNvCxnSpPr>
          <p:nvPr/>
        </p:nvCxnSpPr>
        <p:spPr bwMode="auto">
          <a:xfrm flipV="1">
            <a:off x="1334461" y="4485683"/>
            <a:ext cx="155954" cy="97348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6540044F-03A9-416E-BF6A-CF4684B28980}"/>
              </a:ext>
            </a:extLst>
          </p:cNvPr>
          <p:cNvCxnSpPr>
            <a:cxnSpLocks/>
          </p:cNvCxnSpPr>
          <p:nvPr/>
        </p:nvCxnSpPr>
        <p:spPr bwMode="auto">
          <a:xfrm flipV="1">
            <a:off x="888780" y="1613113"/>
            <a:ext cx="798775" cy="218558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A2038C3B-FBBA-4C08-A158-41DF6A626B37}"/>
              </a:ext>
            </a:extLst>
          </p:cNvPr>
          <p:cNvCxnSpPr>
            <a:cxnSpLocks/>
          </p:cNvCxnSpPr>
          <p:nvPr/>
        </p:nvCxnSpPr>
        <p:spPr bwMode="auto">
          <a:xfrm>
            <a:off x="1687555" y="1613113"/>
            <a:ext cx="793513" cy="3110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6102DD29-C152-47D2-97A6-19860B52827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01413" y="1644223"/>
            <a:ext cx="814631" cy="7816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D64FDA69-DBDC-4D82-A17D-2D7D13A7E47C}"/>
              </a:ext>
            </a:extLst>
          </p:cNvPr>
          <p:cNvCxnSpPr>
            <a:cxnSpLocks/>
          </p:cNvCxnSpPr>
          <p:nvPr/>
        </p:nvCxnSpPr>
        <p:spPr bwMode="auto">
          <a:xfrm>
            <a:off x="1040072" y="2941641"/>
            <a:ext cx="647483" cy="43922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0678600D-BFF9-4645-AB9C-618D08BA0431}"/>
              </a:ext>
            </a:extLst>
          </p:cNvPr>
          <p:cNvCxnSpPr>
            <a:cxnSpLocks/>
          </p:cNvCxnSpPr>
          <p:nvPr/>
        </p:nvCxnSpPr>
        <p:spPr bwMode="auto">
          <a:xfrm>
            <a:off x="1680435" y="3394668"/>
            <a:ext cx="743157" cy="321701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B95E974C-F6E6-4F66-9B19-9C18B3834CC3}"/>
              </a:ext>
            </a:extLst>
          </p:cNvPr>
          <p:cNvSpPr/>
          <p:nvPr/>
        </p:nvSpPr>
        <p:spPr bwMode="auto">
          <a:xfrm>
            <a:off x="3165388" y="1579863"/>
            <a:ext cx="301313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5E6772E-6D26-40D0-A928-852407527F69}"/>
              </a:ext>
            </a:extLst>
          </p:cNvPr>
          <p:cNvSpPr/>
          <p:nvPr/>
        </p:nvSpPr>
        <p:spPr bwMode="auto">
          <a:xfrm>
            <a:off x="2342919" y="1473802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E13FDD3-1D75-4A49-9509-3167A4B6BAAC}"/>
              </a:ext>
            </a:extLst>
          </p:cNvPr>
          <p:cNvSpPr/>
          <p:nvPr/>
        </p:nvSpPr>
        <p:spPr bwMode="auto">
          <a:xfrm>
            <a:off x="744764" y="1680265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458454-E29B-450B-9528-DE9BD09F9702}"/>
              </a:ext>
            </a:extLst>
          </p:cNvPr>
          <p:cNvSpPr/>
          <p:nvPr/>
        </p:nvSpPr>
        <p:spPr bwMode="auto">
          <a:xfrm>
            <a:off x="1543539" y="1459278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2910F0D-3E16-4B65-ADA9-164B43BE11BC}"/>
              </a:ext>
            </a:extLst>
          </p:cNvPr>
          <p:cNvSpPr/>
          <p:nvPr/>
        </p:nvSpPr>
        <p:spPr bwMode="auto">
          <a:xfrm>
            <a:off x="1543539" y="3236847"/>
            <a:ext cx="288032" cy="288032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FCF984C-70EE-4D83-A285-0E0FC7F17251}"/>
              </a:ext>
            </a:extLst>
          </p:cNvPr>
          <p:cNvSpPr/>
          <p:nvPr/>
        </p:nvSpPr>
        <p:spPr bwMode="auto">
          <a:xfrm>
            <a:off x="2279576" y="3572353"/>
            <a:ext cx="288032" cy="288032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014E02F-AF28-4B2A-A493-3F90305774ED}"/>
              </a:ext>
            </a:extLst>
          </p:cNvPr>
          <p:cNvSpPr/>
          <p:nvPr/>
        </p:nvSpPr>
        <p:spPr bwMode="auto">
          <a:xfrm>
            <a:off x="1190445" y="5315148"/>
            <a:ext cx="288032" cy="288032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FFECC4C-C709-47C5-8161-0138E07287BE}"/>
              </a:ext>
            </a:extLst>
          </p:cNvPr>
          <p:cNvSpPr/>
          <p:nvPr/>
        </p:nvSpPr>
        <p:spPr bwMode="auto">
          <a:xfrm>
            <a:off x="1335037" y="4341667"/>
            <a:ext cx="288032" cy="288032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4CBD6AAD-9D5B-4F4D-8669-9E9A9E58E26D}"/>
              </a:ext>
            </a:extLst>
          </p:cNvPr>
          <p:cNvSpPr/>
          <p:nvPr/>
        </p:nvSpPr>
        <p:spPr bwMode="auto">
          <a:xfrm>
            <a:off x="893230" y="2789757"/>
            <a:ext cx="279429" cy="290167"/>
          </a:xfrm>
          <a:prstGeom prst="ellipse">
            <a:avLst/>
          </a:prstGeom>
          <a:solidFill>
            <a:srgbClr val="A0B5E1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9" name="Pfeil: nach rechts 118">
            <a:extLst>
              <a:ext uri="{FF2B5EF4-FFF2-40B4-BE49-F238E27FC236}">
                <a16:creationId xmlns:a16="http://schemas.microsoft.com/office/drawing/2014/main" id="{C02DBB38-DC86-46A9-949D-6FDF4C75CACD}"/>
              </a:ext>
            </a:extLst>
          </p:cNvPr>
          <p:cNvSpPr/>
          <p:nvPr/>
        </p:nvSpPr>
        <p:spPr bwMode="auto">
          <a:xfrm>
            <a:off x="4007768" y="2616811"/>
            <a:ext cx="2083303" cy="76405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A3DF6D4-ABF1-4CCF-BCC2-EBAE50DFE29A}"/>
              </a:ext>
            </a:extLst>
          </p:cNvPr>
          <p:cNvSpPr/>
          <p:nvPr/>
        </p:nvSpPr>
        <p:spPr>
          <a:xfrm>
            <a:off x="7718455" y="6116474"/>
            <a:ext cx="3990366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/>
            <a:r>
              <a:rPr lang="en-US" sz="800" i="1" dirty="0">
                <a:solidFill>
                  <a:srgbClr val="000000"/>
                </a:solidFill>
                <a:latin typeface="Arial"/>
                <a:hlinkClick r:id="rId5"/>
              </a:rPr>
              <a:t>https://image.freepik.com/free-icon/american-government-building_318-64504.png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9C5D64B-7EE0-4D3C-B0B4-8C809F57702E}"/>
              </a:ext>
            </a:extLst>
          </p:cNvPr>
          <p:cNvSpPr/>
          <p:nvPr/>
        </p:nvSpPr>
        <p:spPr>
          <a:xfrm>
            <a:off x="5936786" y="6300408"/>
            <a:ext cx="5752020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/>
            <a:r>
              <a:rPr lang="en-US" sz="800" i="1" dirty="0">
                <a:solidFill>
                  <a:srgbClr val="000000"/>
                </a:solidFill>
                <a:latin typeface="Arial"/>
                <a:hlinkClick r:id="rId6"/>
              </a:rPr>
              <a:t>https://www.fineartpixel.com/wp-content/uploads/edd/2018/04/THUMB_Education-hat-graduation-cap-icon-1560x1032.jpg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59" name="Fußzeilenplatzhalter 4">
            <a:extLst>
              <a:ext uri="{FF2B5EF4-FFF2-40B4-BE49-F238E27FC236}">
                <a16:creationId xmlns:a16="http://schemas.microsoft.com/office/drawing/2014/main" id="{0BF8C978-FEF9-4109-BE04-AA0B66169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2426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1" grpId="0" animBg="1"/>
      <p:bldP spid="22" grpId="0" animBg="1"/>
      <p:bldP spid="24" grpId="0" animBg="1"/>
      <p:bldP spid="20" grpId="0" animBg="1"/>
      <p:bldP spid="25" grpId="0" animBg="1"/>
      <p:bldP spid="18" grpId="0" animBg="1"/>
      <p:bldP spid="96" grpId="0" animBg="1"/>
      <p:bldP spid="1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- Benefits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22A0342-88F7-45DA-8075-779FB6B4E376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Based on [1] – [4]</a:t>
            </a: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A794A768-58BA-43F4-879F-1A5E60E9A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669" y="2237327"/>
            <a:ext cx="2087634" cy="2090846"/>
          </a:xfrm>
          <a:prstGeom prst="rect">
            <a:avLst/>
          </a:prstGeom>
        </p:spPr>
      </p:pic>
      <p:sp>
        <p:nvSpPr>
          <p:cNvPr id="74" name="Rechteck 73">
            <a:extLst>
              <a:ext uri="{FF2B5EF4-FFF2-40B4-BE49-F238E27FC236}">
                <a16:creationId xmlns:a16="http://schemas.microsoft.com/office/drawing/2014/main" id="{9BA93222-CC97-4B77-822A-989607839222}"/>
              </a:ext>
            </a:extLst>
          </p:cNvPr>
          <p:cNvSpPr/>
          <p:nvPr/>
        </p:nvSpPr>
        <p:spPr>
          <a:xfrm>
            <a:off x="3879251" y="4547627"/>
            <a:ext cx="3633176" cy="184666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4"/>
              </a:rPr>
              <a:t>https://png.pngtree.com/element_origin_min_pic/17/07/21/2a7a6c6b463180090554db2c6d22613c.jpg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61A0E3BC-5233-466C-A641-33D9185224C6}"/>
              </a:ext>
            </a:extLst>
          </p:cNvPr>
          <p:cNvSpPr txBox="1"/>
          <p:nvPr/>
        </p:nvSpPr>
        <p:spPr>
          <a:xfrm>
            <a:off x="623393" y="1171218"/>
            <a:ext cx="22322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Extend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view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beyond</a:t>
            </a:r>
            <a:r>
              <a:rPr lang="de-DE" dirty="0">
                <a:latin typeface="Arial" pitchFamily="34" charset="0"/>
              </a:rPr>
              <a:t> Supply Chain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A6354A7C-D0D3-41CF-BB7C-EA8DAF0CF4F1}"/>
              </a:ext>
            </a:extLst>
          </p:cNvPr>
          <p:cNvSpPr txBox="1"/>
          <p:nvPr/>
        </p:nvSpPr>
        <p:spPr>
          <a:xfrm>
            <a:off x="4511362" y="1129509"/>
            <a:ext cx="22322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</a:rPr>
              <a:t>Facilitate</a:t>
            </a:r>
            <a:r>
              <a:rPr lang="de-DE" dirty="0">
                <a:latin typeface="Arial" pitchFamily="34" charset="0"/>
              </a:rPr>
              <a:t>/</a:t>
            </a:r>
            <a:r>
              <a:rPr lang="de-DE" dirty="0" err="1">
                <a:latin typeface="Arial" pitchFamily="34" charset="0"/>
              </a:rPr>
              <a:t>Enable</a:t>
            </a:r>
            <a:r>
              <a:rPr lang="de-DE" dirty="0">
                <a:latin typeface="Arial" pitchFamily="34" charset="0"/>
              </a:rPr>
              <a:t> Cooperations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1E45717E-354B-4348-AC8D-A264ECFAA624}"/>
              </a:ext>
            </a:extLst>
          </p:cNvPr>
          <p:cNvSpPr txBox="1"/>
          <p:nvPr/>
        </p:nvSpPr>
        <p:spPr>
          <a:xfrm>
            <a:off x="7982763" y="1129509"/>
            <a:ext cx="32795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Visualizations support Management </a:t>
            </a:r>
            <a:r>
              <a:rPr lang="de-DE" dirty="0" err="1">
                <a:latin typeface="Arial" pitchFamily="34" charset="0"/>
              </a:rPr>
              <a:t>Decision</a:t>
            </a:r>
            <a:r>
              <a:rPr lang="de-DE" dirty="0">
                <a:latin typeface="Arial" pitchFamily="34" charset="0"/>
              </a:rPr>
              <a:t> Making</a:t>
            </a:r>
          </a:p>
        </p:txBody>
      </p:sp>
      <p:pic>
        <p:nvPicPr>
          <p:cNvPr id="82" name="Grafik 81">
            <a:extLst>
              <a:ext uri="{FF2B5EF4-FFF2-40B4-BE49-F238E27FC236}">
                <a16:creationId xmlns:a16="http://schemas.microsoft.com/office/drawing/2014/main" id="{F2547FDE-32B3-4E1B-A184-8767B6B1E1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06" y="2195552"/>
            <a:ext cx="1957728" cy="2503832"/>
          </a:xfrm>
          <a:prstGeom prst="rect">
            <a:avLst/>
          </a:prstGeom>
        </p:spPr>
      </p:pic>
      <p:sp>
        <p:nvSpPr>
          <p:cNvPr id="83" name="Rechteck 82">
            <a:extLst>
              <a:ext uri="{FF2B5EF4-FFF2-40B4-BE49-F238E27FC236}">
                <a16:creationId xmlns:a16="http://schemas.microsoft.com/office/drawing/2014/main" id="{275B47A5-189C-4497-8F3B-5E5AC775D353}"/>
              </a:ext>
            </a:extLst>
          </p:cNvPr>
          <p:cNvSpPr/>
          <p:nvPr/>
        </p:nvSpPr>
        <p:spPr>
          <a:xfrm>
            <a:off x="119336" y="4945235"/>
            <a:ext cx="3384376" cy="184666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ctr"/>
            <a:r>
              <a:rPr lang="en-US" sz="600" i="1" dirty="0">
                <a:solidFill>
                  <a:srgbClr val="000000"/>
                </a:solidFill>
                <a:latin typeface="Arial"/>
                <a:hlinkClick r:id="rId6"/>
              </a:rPr>
              <a:t>http://media-cache-ec0.pinimg.com/736x/77/ed/b4/77edb47d08ab9fb0bdd8cce854ea187f.jpg</a:t>
            </a:r>
            <a:r>
              <a:rPr lang="en-US" sz="600" i="1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F7A35E57-7B1D-4722-86ED-B529C95CE972}"/>
              </a:ext>
            </a:extLst>
          </p:cNvPr>
          <p:cNvSpPr/>
          <p:nvPr/>
        </p:nvSpPr>
        <p:spPr bwMode="auto">
          <a:xfrm>
            <a:off x="8571014" y="2743154"/>
            <a:ext cx="288032" cy="288032"/>
          </a:xfrm>
          <a:prstGeom prst="ellipse">
            <a:avLst/>
          </a:prstGeom>
          <a:solidFill>
            <a:srgbClr val="A0B5E1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6789EA41-A31C-463A-8057-E626C5B7D8DB}"/>
              </a:ext>
            </a:extLst>
          </p:cNvPr>
          <p:cNvSpPr/>
          <p:nvPr/>
        </p:nvSpPr>
        <p:spPr bwMode="auto">
          <a:xfrm>
            <a:off x="10649950" y="4646345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89CA368D-5337-4515-B06A-EAAC5B74C89E}"/>
              </a:ext>
            </a:extLst>
          </p:cNvPr>
          <p:cNvSpPr/>
          <p:nvPr/>
        </p:nvSpPr>
        <p:spPr bwMode="auto">
          <a:xfrm>
            <a:off x="9478186" y="3664608"/>
            <a:ext cx="401066" cy="3901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2DEB188C-0231-4112-8ACF-D1177E9EF1EE}"/>
              </a:ext>
            </a:extLst>
          </p:cNvPr>
          <p:cNvSpPr/>
          <p:nvPr/>
        </p:nvSpPr>
        <p:spPr bwMode="auto">
          <a:xfrm>
            <a:off x="8571014" y="4657203"/>
            <a:ext cx="288032" cy="288032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49966671-4D18-45CD-9981-8C6C92EE9559}"/>
              </a:ext>
            </a:extLst>
          </p:cNvPr>
          <p:cNvSpPr/>
          <p:nvPr/>
        </p:nvSpPr>
        <p:spPr bwMode="auto">
          <a:xfrm>
            <a:off x="9635484" y="5040453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64B7A57-4D65-497F-8B2F-663E6A35DAB8}"/>
              </a:ext>
            </a:extLst>
          </p:cNvPr>
          <p:cNvSpPr/>
          <p:nvPr/>
        </p:nvSpPr>
        <p:spPr bwMode="auto">
          <a:xfrm>
            <a:off x="9580378" y="2288763"/>
            <a:ext cx="288032" cy="288032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A757751-816A-4EDE-8549-0DDA3C26ABBC}"/>
              </a:ext>
            </a:extLst>
          </p:cNvPr>
          <p:cNvSpPr/>
          <p:nvPr/>
        </p:nvSpPr>
        <p:spPr bwMode="auto">
          <a:xfrm>
            <a:off x="10642765" y="2743154"/>
            <a:ext cx="288032" cy="288032"/>
          </a:xfrm>
          <a:prstGeom prst="ellipse">
            <a:avLst/>
          </a:prstGeom>
          <a:solidFill>
            <a:srgbClr val="C4DCF2"/>
          </a:solidFill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2DD513C5-7D8F-4DC8-B7E7-A525D9C0DA29}"/>
              </a:ext>
            </a:extLst>
          </p:cNvPr>
          <p:cNvCxnSpPr>
            <a:cxnSpLocks/>
            <a:stCxn id="86" idx="3"/>
            <a:endCxn id="87" idx="7"/>
          </p:cNvCxnSpPr>
          <p:nvPr/>
        </p:nvCxnSpPr>
        <p:spPr bwMode="auto">
          <a:xfrm flipH="1">
            <a:off x="8816865" y="3997659"/>
            <a:ext cx="720056" cy="70172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Ellipse 91">
            <a:extLst>
              <a:ext uri="{FF2B5EF4-FFF2-40B4-BE49-F238E27FC236}">
                <a16:creationId xmlns:a16="http://schemas.microsoft.com/office/drawing/2014/main" id="{F16B5B07-D385-4D76-B536-8F241A94430D}"/>
              </a:ext>
            </a:extLst>
          </p:cNvPr>
          <p:cNvSpPr/>
          <p:nvPr/>
        </p:nvSpPr>
        <p:spPr bwMode="auto">
          <a:xfrm>
            <a:off x="8167866" y="3664608"/>
            <a:ext cx="288032" cy="288032"/>
          </a:xfrm>
          <a:prstGeom prst="ellipse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49237495-BE1D-4C55-9824-5314D1912C2A}"/>
              </a:ext>
            </a:extLst>
          </p:cNvPr>
          <p:cNvSpPr/>
          <p:nvPr/>
        </p:nvSpPr>
        <p:spPr bwMode="auto">
          <a:xfrm>
            <a:off x="11117730" y="3666303"/>
            <a:ext cx="288032" cy="288032"/>
          </a:xfrm>
          <a:prstGeom prst="ellips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65EA69CB-5158-417A-82F2-C42238D57CA8}"/>
              </a:ext>
            </a:extLst>
          </p:cNvPr>
          <p:cNvCxnSpPr>
            <a:cxnSpLocks/>
            <a:stCxn id="90" idx="3"/>
            <a:endCxn id="86" idx="7"/>
          </p:cNvCxnSpPr>
          <p:nvPr/>
        </p:nvCxnSpPr>
        <p:spPr bwMode="auto">
          <a:xfrm flipH="1">
            <a:off x="9820517" y="2989005"/>
            <a:ext cx="864429" cy="73274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C63250FC-A24F-444C-963D-9DCDE69688C4}"/>
              </a:ext>
            </a:extLst>
          </p:cNvPr>
          <p:cNvCxnSpPr>
            <a:cxnSpLocks/>
            <a:stCxn id="86" idx="4"/>
            <a:endCxn id="88" idx="0"/>
          </p:cNvCxnSpPr>
          <p:nvPr/>
        </p:nvCxnSpPr>
        <p:spPr bwMode="auto">
          <a:xfrm>
            <a:off x="9678719" y="4054802"/>
            <a:ext cx="100781" cy="985651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7D7CE4E0-DE69-4F24-9A3F-05C5A94B8094}"/>
              </a:ext>
            </a:extLst>
          </p:cNvPr>
          <p:cNvCxnSpPr>
            <a:cxnSpLocks/>
            <a:stCxn id="86" idx="5"/>
            <a:endCxn id="85" idx="1"/>
          </p:cNvCxnSpPr>
          <p:nvPr/>
        </p:nvCxnSpPr>
        <p:spPr bwMode="auto">
          <a:xfrm>
            <a:off x="9820517" y="3997659"/>
            <a:ext cx="871614" cy="69086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C54E8465-7A99-429B-9760-863531E86AF9}"/>
              </a:ext>
            </a:extLst>
          </p:cNvPr>
          <p:cNvCxnSpPr>
            <a:cxnSpLocks/>
            <a:stCxn id="86" idx="2"/>
            <a:endCxn id="92" idx="6"/>
          </p:cNvCxnSpPr>
          <p:nvPr/>
        </p:nvCxnSpPr>
        <p:spPr bwMode="auto">
          <a:xfrm flipH="1" flipV="1">
            <a:off x="8455898" y="3808624"/>
            <a:ext cx="1022288" cy="51081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64A5EF72-CDEA-4A17-9B41-D5E4B39991C7}"/>
              </a:ext>
            </a:extLst>
          </p:cNvPr>
          <p:cNvCxnSpPr>
            <a:cxnSpLocks/>
            <a:stCxn id="93" idx="2"/>
            <a:endCxn id="86" idx="6"/>
          </p:cNvCxnSpPr>
          <p:nvPr/>
        </p:nvCxnSpPr>
        <p:spPr bwMode="auto">
          <a:xfrm flipH="1">
            <a:off x="9879252" y="3810319"/>
            <a:ext cx="1238478" cy="4938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0CCBD7F4-D27C-491B-868E-8CA846C70F2D}"/>
              </a:ext>
            </a:extLst>
          </p:cNvPr>
          <p:cNvCxnSpPr>
            <a:cxnSpLocks/>
            <a:stCxn id="89" idx="4"/>
            <a:endCxn id="86" idx="0"/>
          </p:cNvCxnSpPr>
          <p:nvPr/>
        </p:nvCxnSpPr>
        <p:spPr bwMode="auto">
          <a:xfrm flipH="1">
            <a:off x="9678719" y="2576795"/>
            <a:ext cx="45675" cy="1087813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B7C4BAB1-0533-4988-B322-E4F5B05E9920}"/>
              </a:ext>
            </a:extLst>
          </p:cNvPr>
          <p:cNvCxnSpPr>
            <a:cxnSpLocks/>
            <a:stCxn id="86" idx="1"/>
            <a:endCxn id="84" idx="5"/>
          </p:cNvCxnSpPr>
          <p:nvPr/>
        </p:nvCxnSpPr>
        <p:spPr bwMode="auto">
          <a:xfrm flipH="1" flipV="1">
            <a:off x="8816865" y="2989005"/>
            <a:ext cx="720056" cy="73274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9166DBB0-C376-44DB-9754-3068E24DD199}"/>
              </a:ext>
            </a:extLst>
          </p:cNvPr>
          <p:cNvCxnSpPr>
            <a:cxnSpLocks/>
            <a:stCxn id="87" idx="1"/>
            <a:endCxn id="92" idx="4"/>
          </p:cNvCxnSpPr>
          <p:nvPr/>
        </p:nvCxnSpPr>
        <p:spPr bwMode="auto">
          <a:xfrm flipH="1" flipV="1">
            <a:off x="8311882" y="3952640"/>
            <a:ext cx="301313" cy="74674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911F2333-D46A-445F-B0E7-EEE584F0BB53}"/>
              </a:ext>
            </a:extLst>
          </p:cNvPr>
          <p:cNvCxnSpPr>
            <a:cxnSpLocks/>
            <a:stCxn id="89" idx="3"/>
            <a:endCxn id="92" idx="7"/>
          </p:cNvCxnSpPr>
          <p:nvPr/>
        </p:nvCxnSpPr>
        <p:spPr bwMode="auto">
          <a:xfrm flipH="1">
            <a:off x="8413717" y="2534614"/>
            <a:ext cx="1208842" cy="117217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F00A5708-F5E2-41FF-847D-8CC1700806BA}"/>
              </a:ext>
            </a:extLst>
          </p:cNvPr>
          <p:cNvCxnSpPr>
            <a:cxnSpLocks/>
            <a:stCxn id="89" idx="2"/>
            <a:endCxn id="84" idx="7"/>
          </p:cNvCxnSpPr>
          <p:nvPr/>
        </p:nvCxnSpPr>
        <p:spPr bwMode="auto">
          <a:xfrm flipH="1">
            <a:off x="8816865" y="2432779"/>
            <a:ext cx="763513" cy="35255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0C900CC0-9703-4368-91E6-7203D26567B0}"/>
              </a:ext>
            </a:extLst>
          </p:cNvPr>
          <p:cNvCxnSpPr>
            <a:cxnSpLocks/>
            <a:stCxn id="92" idx="0"/>
            <a:endCxn id="84" idx="3"/>
          </p:cNvCxnSpPr>
          <p:nvPr/>
        </p:nvCxnSpPr>
        <p:spPr bwMode="auto">
          <a:xfrm flipV="1">
            <a:off x="8311882" y="2989005"/>
            <a:ext cx="301313" cy="675603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39C1BBED-DFC8-4C31-A954-73EE83EB1A23}"/>
              </a:ext>
            </a:extLst>
          </p:cNvPr>
          <p:cNvCxnSpPr>
            <a:cxnSpLocks/>
            <a:stCxn id="85" idx="3"/>
            <a:endCxn id="88" idx="6"/>
          </p:cNvCxnSpPr>
          <p:nvPr/>
        </p:nvCxnSpPr>
        <p:spPr bwMode="auto">
          <a:xfrm flipH="1">
            <a:off x="9923516" y="4892196"/>
            <a:ext cx="768615" cy="292273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EF8C719D-A668-461C-8B60-AD02D71123F9}"/>
              </a:ext>
            </a:extLst>
          </p:cNvPr>
          <p:cNvCxnSpPr>
            <a:cxnSpLocks/>
            <a:stCxn id="93" idx="3"/>
            <a:endCxn id="88" idx="7"/>
          </p:cNvCxnSpPr>
          <p:nvPr/>
        </p:nvCxnSpPr>
        <p:spPr bwMode="auto">
          <a:xfrm flipH="1">
            <a:off x="9881335" y="3912154"/>
            <a:ext cx="1278576" cy="1170480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2172785E-09E3-462B-8E97-BDE84277C3D0}"/>
              </a:ext>
            </a:extLst>
          </p:cNvPr>
          <p:cNvCxnSpPr>
            <a:cxnSpLocks/>
            <a:stCxn id="93" idx="1"/>
            <a:endCxn id="90" idx="5"/>
          </p:cNvCxnSpPr>
          <p:nvPr/>
        </p:nvCxnSpPr>
        <p:spPr bwMode="auto">
          <a:xfrm flipH="1" flipV="1">
            <a:off x="10888616" y="2989005"/>
            <a:ext cx="271295" cy="719479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1FE10EE5-A7B2-47D8-BB9D-29612E57265A}"/>
              </a:ext>
            </a:extLst>
          </p:cNvPr>
          <p:cNvCxnSpPr>
            <a:cxnSpLocks/>
            <a:stCxn id="89" idx="6"/>
            <a:endCxn id="90" idx="1"/>
          </p:cNvCxnSpPr>
          <p:nvPr/>
        </p:nvCxnSpPr>
        <p:spPr bwMode="auto">
          <a:xfrm>
            <a:off x="9868410" y="2432779"/>
            <a:ext cx="816536" cy="35255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6B4511D5-CB73-4341-B2A4-6EC492D72144}"/>
              </a:ext>
            </a:extLst>
          </p:cNvPr>
          <p:cNvCxnSpPr>
            <a:cxnSpLocks/>
            <a:stCxn id="93" idx="3"/>
          </p:cNvCxnSpPr>
          <p:nvPr/>
        </p:nvCxnSpPr>
        <p:spPr bwMode="auto">
          <a:xfrm flipH="1">
            <a:off x="8859047" y="3912154"/>
            <a:ext cx="2300864" cy="88906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Fußzeilenplatzhalter 4">
            <a:extLst>
              <a:ext uri="{FF2B5EF4-FFF2-40B4-BE49-F238E27FC236}">
                <a16:creationId xmlns:a16="http://schemas.microsoft.com/office/drawing/2014/main" id="{4859E8DE-5924-46A9-A737-C932F3524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3951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7" grpId="0" animBg="1"/>
      <p:bldP spid="78" grpId="0" animBg="1"/>
      <p:bldP spid="79" grpId="0" animBg="1"/>
      <p:bldP spid="83" grpId="0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11DC481-EFAD-4A21-9A84-7808A3956F3E}"/>
              </a:ext>
            </a:extLst>
          </p:cNvPr>
          <p:cNvSpPr/>
          <p:nvPr/>
        </p:nvSpPr>
        <p:spPr bwMode="auto">
          <a:xfrm>
            <a:off x="0" y="2204864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marL="449262" lvl="2" indent="0">
              <a:buNone/>
            </a:pPr>
            <a:endParaRPr lang="en-US" b="1" dirty="0"/>
          </a:p>
          <a:p>
            <a:pPr lvl="2"/>
            <a:r>
              <a:rPr lang="en-US" b="1" dirty="0"/>
              <a:t>RQ1:</a:t>
            </a:r>
            <a:r>
              <a:rPr lang="en-US" dirty="0"/>
              <a:t> Which definitions of business ecosystems already exist in literature, and what commonalities and differences can be identified?</a:t>
            </a:r>
          </a:p>
          <a:p>
            <a:pPr lvl="2"/>
            <a:endParaRPr lang="en-US" dirty="0"/>
          </a:p>
          <a:p>
            <a:pPr lvl="2"/>
            <a:r>
              <a:rPr lang="en-US" b="1" dirty="0"/>
              <a:t>RQ2:</a:t>
            </a:r>
            <a:r>
              <a:rPr lang="en-US" dirty="0"/>
              <a:t> </a:t>
            </a:r>
            <a:r>
              <a:rPr lang="en-AU" dirty="0"/>
              <a:t>What are specific types of business ecosystems in literature, and how can the be categorized</a:t>
            </a:r>
            <a:r>
              <a:rPr lang="en-US" dirty="0"/>
              <a:t>?</a:t>
            </a:r>
          </a:p>
          <a:p>
            <a:pPr lvl="2"/>
            <a:endParaRPr lang="en-US" dirty="0"/>
          </a:p>
          <a:p>
            <a:pPr lvl="2"/>
            <a:r>
              <a:rPr lang="en-US" b="1" dirty="0"/>
              <a:t>RQ3:</a:t>
            </a:r>
            <a:r>
              <a:rPr lang="en-US" dirty="0"/>
              <a:t> What are existing modeling and visualization tools, and how well-suited are they for the identified types of business ecosystems?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EBDBF4BC-8552-4D09-837A-1CFDC8069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221136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373318D-D571-4BF1-9C3B-BEFA5C028B28}"/>
              </a:ext>
            </a:extLst>
          </p:cNvPr>
          <p:cNvSpPr/>
          <p:nvPr/>
        </p:nvSpPr>
        <p:spPr bwMode="auto">
          <a:xfrm>
            <a:off x="-5922" y="2888940"/>
            <a:ext cx="12192000" cy="11881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Example</a:t>
            </a:r>
          </a:p>
          <a:p>
            <a:pPr lvl="1"/>
            <a:r>
              <a:rPr lang="en-US" dirty="0"/>
              <a:t>Benefits 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Approach</a:t>
            </a:r>
          </a:p>
          <a:p>
            <a:pPr marL="98425" lvl="1" indent="0">
              <a:buNone/>
            </a:pPr>
            <a:endParaRPr lang="en-US" dirty="0"/>
          </a:p>
          <a:p>
            <a:r>
              <a:rPr lang="en-US" dirty="0"/>
              <a:t>Current Status</a:t>
            </a:r>
          </a:p>
          <a:p>
            <a:endParaRPr lang="en-US" dirty="0"/>
          </a:p>
          <a:p>
            <a:r>
              <a:rPr lang="en-US" dirty="0"/>
              <a:t>Schedule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181116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81537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5331680C-E2A4-4FE9-9EBA-ABE06A467506}"/>
              </a:ext>
            </a:extLst>
          </p:cNvPr>
          <p:cNvSpPr/>
          <p:nvPr/>
        </p:nvSpPr>
        <p:spPr bwMode="auto">
          <a:xfrm>
            <a:off x="1046996" y="1363339"/>
            <a:ext cx="7560840" cy="57548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17A1F21-B0CD-492E-A42C-9A5AF78778E9}"/>
              </a:ext>
            </a:extLst>
          </p:cNvPr>
          <p:cNvSpPr/>
          <p:nvPr/>
        </p:nvSpPr>
        <p:spPr bwMode="auto">
          <a:xfrm>
            <a:off x="1036041" y="4017016"/>
            <a:ext cx="7567032" cy="9361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813316-5EEE-4E44-96FD-64A28305B2FF}"/>
              </a:ext>
            </a:extLst>
          </p:cNvPr>
          <p:cNvSpPr/>
          <p:nvPr/>
        </p:nvSpPr>
        <p:spPr bwMode="auto">
          <a:xfrm>
            <a:off x="1039137" y="2679356"/>
            <a:ext cx="7560840" cy="57548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180824 Riemhofer BA-Thesis-Kick-Off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lvl="1"/>
            <a:r>
              <a:rPr lang="en-US" dirty="0"/>
              <a:t>Tasks related to </a:t>
            </a:r>
            <a:r>
              <a:rPr lang="en-US" b="1" dirty="0"/>
              <a:t>RQ1</a:t>
            </a:r>
          </a:p>
          <a:p>
            <a:pPr lvl="2"/>
            <a:r>
              <a:rPr lang="en-US" dirty="0"/>
              <a:t>Define suitable search queries</a:t>
            </a:r>
          </a:p>
          <a:p>
            <a:pPr lvl="2"/>
            <a:r>
              <a:rPr lang="en-US" dirty="0"/>
              <a:t>Search for relevant literature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Tasks related to </a:t>
            </a:r>
            <a:r>
              <a:rPr lang="en-US" b="1" dirty="0"/>
              <a:t>RQ2</a:t>
            </a:r>
          </a:p>
          <a:p>
            <a:pPr lvl="2"/>
            <a:r>
              <a:rPr lang="en-US" dirty="0"/>
              <a:t>Define suitable search queries</a:t>
            </a:r>
          </a:p>
          <a:p>
            <a:pPr lvl="2"/>
            <a:r>
              <a:rPr lang="en-US" dirty="0"/>
              <a:t>Search for relevant literature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Tasks related to </a:t>
            </a:r>
            <a:r>
              <a:rPr lang="en-US" b="1" dirty="0"/>
              <a:t>RQ3</a:t>
            </a:r>
          </a:p>
          <a:p>
            <a:pPr lvl="2"/>
            <a:r>
              <a:rPr lang="en-US" dirty="0"/>
              <a:t>Identify visualization criteria from literature</a:t>
            </a:r>
          </a:p>
          <a:p>
            <a:pPr lvl="2"/>
            <a:r>
              <a:rPr lang="en-US" dirty="0"/>
              <a:t>Browse catalogs listing visualization tools</a:t>
            </a:r>
          </a:p>
          <a:p>
            <a:pPr lvl="2"/>
            <a:r>
              <a:rPr lang="en-US" dirty="0"/>
              <a:t>Analyze the found visualization concerning their suitability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251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Kickoff</Template>
  <TotalTime>0</TotalTime>
  <Words>1911</Words>
  <Application>Microsoft Office PowerPoint</Application>
  <PresentationFormat>Breitbild</PresentationFormat>
  <Paragraphs>541</Paragraphs>
  <Slides>24</Slides>
  <Notes>24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Arial Unicode MS</vt:lpstr>
      <vt:lpstr>Arial</vt:lpstr>
      <vt:lpstr>Helvetica Neue</vt:lpstr>
      <vt:lpstr>TUM Neue Helvetica 75 Bold</vt:lpstr>
      <vt:lpstr>Wingdings</vt:lpstr>
      <vt:lpstr>Slides sebis 2013 2</vt:lpstr>
      <vt:lpstr>Definitions and Characteristics of Different Business Ecosystem Types, and Identification of Suitable Visualization Tools</vt:lpstr>
      <vt:lpstr>Outline</vt:lpstr>
      <vt:lpstr>Motivation</vt:lpstr>
      <vt:lpstr>Motivation - Example</vt:lpstr>
      <vt:lpstr>Motivation - Benefits</vt:lpstr>
      <vt:lpstr>Outline</vt:lpstr>
      <vt:lpstr>Research Questions</vt:lpstr>
      <vt:lpstr>Outline</vt:lpstr>
      <vt:lpstr>Tasks</vt:lpstr>
      <vt:lpstr>Approach</vt:lpstr>
      <vt:lpstr>Approach – Structured Literature Review</vt:lpstr>
      <vt:lpstr>Approach – Content Mapping Matrix (Example)</vt:lpstr>
      <vt:lpstr>Outline</vt:lpstr>
      <vt:lpstr>Current Status</vt:lpstr>
      <vt:lpstr>Current Status</vt:lpstr>
      <vt:lpstr>Current Status</vt:lpstr>
      <vt:lpstr>Current Status – Concept Business Ecosystem</vt:lpstr>
      <vt:lpstr>Current Status – Evolution of a Business Ecosystem</vt:lpstr>
      <vt:lpstr>Current Status – Insights from the Literature Review</vt:lpstr>
      <vt:lpstr>Outline</vt:lpstr>
      <vt:lpstr>Schedule</vt:lpstr>
      <vt:lpstr>Outline</vt:lpstr>
      <vt:lpstr>Sources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2018-08-18T09:41:34Z</dcterms:created>
  <dcterms:modified xsi:type="dcterms:W3CDTF">2018-11-15T15:37:32Z</dcterms:modified>
</cp:coreProperties>
</file>